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7559675" cy="106918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43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it-IT" sz="4400" b="0" strike="noStrike" spc="-1">
              <a:latin typeface="Arial"/>
            </a:endParaRPr>
          </a:p>
        </p:txBody>
      </p:sp>
      <p:sp>
        <p:nvSpPr>
          <p:cNvPr id="3"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it-IT"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it-IT" sz="4400" b="0" strike="noStrike" spc="-1">
              <a:latin typeface="Arial"/>
            </a:endParaRPr>
          </a:p>
        </p:txBody>
      </p:sp>
      <p:sp>
        <p:nvSpPr>
          <p:cNvPr id="5"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it-IT" sz="4400" b="0" strike="noStrike" spc="-1">
              <a:latin typeface="Arial"/>
            </a:endParaRPr>
          </a:p>
        </p:txBody>
      </p:sp>
      <p:sp>
        <p:nvSpPr>
          <p:cNvPr id="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it-IT"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it-IT"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it-IT" sz="4400" b="0" strike="noStrike" spc="-1">
              <a:latin typeface="Arial"/>
            </a:endParaRPr>
          </a:p>
        </p:txBody>
      </p:sp>
      <p:sp>
        <p:nvSpPr>
          <p:cNvPr id="1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3"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
        <p:nvSpPr>
          <p:cNvPr id="14"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it-IT" sz="4400" b="0" strike="noStrike" spc="-1">
              <a:latin typeface="Arial"/>
            </a:endParaRPr>
          </a:p>
        </p:txBody>
      </p:sp>
      <p:sp>
        <p:nvSpPr>
          <p:cNvPr id="1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1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18"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it-IT" sz="4400" b="0" strike="noStrike" spc="-1">
              <a:latin typeface="Arial"/>
            </a:endParaRPr>
          </a:p>
        </p:txBody>
      </p:sp>
      <p:sp>
        <p:nvSpPr>
          <p:cNvPr id="2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2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22"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it-IT" sz="4400" b="0" strike="noStrike" spc="-1">
              <a:latin typeface="Arial"/>
            </a:endParaRPr>
          </a:p>
        </p:txBody>
      </p:sp>
      <p:sp>
        <p:nvSpPr>
          <p:cNvPr id="24"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it-IT" sz="3200" b="0" strike="noStrike" spc="-1">
              <a:latin typeface="Arial"/>
            </a:endParaRPr>
          </a:p>
        </p:txBody>
      </p:sp>
      <p:sp>
        <p:nvSpPr>
          <p:cNvPr id="25"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it-IT" sz="4400" b="0" strike="noStrike" spc="-1">
              <a:latin typeface="Arial"/>
            </a:endParaRPr>
          </a:p>
        </p:txBody>
      </p:sp>
      <p:sp>
        <p:nvSpPr>
          <p:cNvPr id="2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2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29"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
        <p:nvSpPr>
          <p:cNvPr id="30"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it-IT" sz="4400" b="0" strike="noStrike" spc="-1">
              <a:latin typeface="Arial"/>
            </a:endParaRPr>
          </a:p>
        </p:txBody>
      </p:sp>
      <p:sp>
        <p:nvSpPr>
          <p:cNvPr id="32"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it-IT" sz="3200" b="0" strike="noStrike" spc="-1">
              <a:latin typeface="Arial"/>
            </a:endParaRPr>
          </a:p>
        </p:txBody>
      </p:sp>
      <p:sp>
        <p:nvSpPr>
          <p:cNvPr id="33"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it-IT" sz="3200" b="0" strike="noStrike" spc="-1">
              <a:latin typeface="Arial"/>
            </a:endParaRPr>
          </a:p>
        </p:txBody>
      </p:sp>
      <p:sp>
        <p:nvSpPr>
          <p:cNvPr id="34"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it-IT" sz="3200" b="0" strike="noStrike" spc="-1">
              <a:latin typeface="Arial"/>
            </a:endParaRPr>
          </a:p>
        </p:txBody>
      </p:sp>
      <p:sp>
        <p:nvSpPr>
          <p:cNvPr id="35"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it-IT" sz="3200" b="0" strike="noStrike" spc="-1">
              <a:latin typeface="Arial"/>
            </a:endParaRPr>
          </a:p>
        </p:txBody>
      </p:sp>
      <p:sp>
        <p:nvSpPr>
          <p:cNvPr id="36"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it-IT" sz="3200" b="0" strike="noStrike" spc="-1">
              <a:latin typeface="Arial"/>
            </a:endParaRPr>
          </a:p>
        </p:txBody>
      </p:sp>
      <p:sp>
        <p:nvSpPr>
          <p:cNvPr id="37"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it-IT"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lstStyle/>
          <a:p>
            <a:pPr algn="ctr"/>
            <a:r>
              <a:rPr lang="it-IT" sz="4400" b="0" strike="noStrike" spc="-1">
                <a:latin typeface="Arial"/>
              </a:rPr>
              <a:t>Fai clic per modificare il formato del testo del titolo</a:t>
            </a:r>
          </a:p>
        </p:txBody>
      </p:sp>
      <p:sp>
        <p:nvSpPr>
          <p:cNvPr id="3"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t-IT" sz="3200" b="0" strike="noStrike" spc="-1">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2800" b="0" strike="noStrike" spc="-1">
                <a:latin typeface="Arial"/>
              </a:rPr>
              <a:t>Secondo livello struttura</a:t>
            </a:r>
          </a:p>
          <a:p>
            <a:pPr marL="1296000" lvl="2" indent="-288000">
              <a:spcBef>
                <a:spcPts val="850"/>
              </a:spcBef>
              <a:buClr>
                <a:srgbClr val="000000"/>
              </a:buClr>
              <a:buSzPct val="45000"/>
              <a:buFont typeface="Wingdings" charset="2"/>
              <a:buChar char=""/>
            </a:pPr>
            <a:r>
              <a:rPr lang="it-IT" sz="2400" b="0" strike="noStrike" spc="-1">
                <a:latin typeface="Arial"/>
              </a:rPr>
              <a:t>Terzo livello struttura</a:t>
            </a:r>
          </a:p>
          <a:p>
            <a:pPr marL="1728000" lvl="3" indent="-216000">
              <a:spcBef>
                <a:spcPts val="567"/>
              </a:spcBef>
              <a:buClr>
                <a:srgbClr val="000000"/>
              </a:buClr>
              <a:buSzPct val="75000"/>
              <a:buFont typeface="Symbol" charset="2"/>
              <a:buChar char=""/>
            </a:pPr>
            <a:r>
              <a:rPr lang="it-IT" sz="2000" b="0" strike="noStrike" spc="-1">
                <a:latin typeface="Arial"/>
              </a:rPr>
              <a:t>Quarto livello struttura</a:t>
            </a:r>
          </a:p>
          <a:p>
            <a:pPr marL="2160000" lvl="4" indent="-216000">
              <a:spcBef>
                <a:spcPts val="283"/>
              </a:spcBef>
              <a:buClr>
                <a:srgbClr val="000000"/>
              </a:buClr>
              <a:buSzPct val="45000"/>
              <a:buFont typeface="Wingdings" charset="2"/>
              <a:buChar char=""/>
            </a:pPr>
            <a:r>
              <a:rPr lang="it-IT" sz="2000" b="0" strike="noStrike" spc="-1">
                <a:latin typeface="Arial"/>
              </a:rPr>
              <a:t>Quinto livello struttura</a:t>
            </a:r>
          </a:p>
          <a:p>
            <a:pPr marL="2592000" lvl="5" indent="-216000">
              <a:spcBef>
                <a:spcPts val="283"/>
              </a:spcBef>
              <a:buClr>
                <a:srgbClr val="000000"/>
              </a:buClr>
              <a:buSzPct val="45000"/>
              <a:buFont typeface="Wingdings" charset="2"/>
              <a:buChar char=""/>
            </a:pPr>
            <a:r>
              <a:rPr lang="it-IT" sz="2000" b="0" strike="noStrike" spc="-1">
                <a:latin typeface="Arial"/>
              </a:rPr>
              <a:t>Sesto livello struttura</a:t>
            </a:r>
          </a:p>
          <a:p>
            <a:pPr marL="3024000" lvl="6" indent="-216000">
              <a:spcBef>
                <a:spcPts val="283"/>
              </a:spcBef>
              <a:buClr>
                <a:srgbClr val="000000"/>
              </a:buClr>
              <a:buSzPct val="45000"/>
              <a:buFont typeface="Wingdings" charset="2"/>
              <a:buChar char=""/>
            </a:pPr>
            <a:r>
              <a:rPr lang="it-IT" sz="2000" b="0" strike="noStrike" spc="-1">
                <a:latin typeface="Arial"/>
              </a:rPr>
              <a:t>Settimo livello struttura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10.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1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1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1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1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1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1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1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CustomShape 1"/>
          <p:cNvSpPr/>
          <p:nvPr/>
        </p:nvSpPr>
        <p:spPr>
          <a:xfrm>
            <a:off x="623880" y="1709640"/>
            <a:ext cx="7885080" cy="3337560"/>
          </a:xfrm>
          <a:prstGeom prst="rect">
            <a:avLst/>
          </a:prstGeom>
          <a:noFill/>
          <a:ln>
            <a:noFill/>
          </a:ln>
        </p:spPr>
        <p:style>
          <a:lnRef idx="0">
            <a:scrgbClr r="0" g="0" b="0"/>
          </a:lnRef>
          <a:fillRef idx="0">
            <a:scrgbClr r="0" g="0" b="0"/>
          </a:fillRef>
          <a:effectRef idx="0">
            <a:scrgbClr r="0" g="0" b="0"/>
          </a:effectRef>
          <a:fontRef idx="minor"/>
        </p:style>
      </p:sp>
      <p:sp>
        <p:nvSpPr>
          <p:cNvPr id="39" name="CustomShape 2"/>
          <p:cNvSpPr/>
          <p:nvPr/>
        </p:nvSpPr>
        <p:spPr>
          <a:xfrm>
            <a:off x="623880" y="5380560"/>
            <a:ext cx="7885080" cy="800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92500" lnSpcReduction="10000"/>
          </a:bodyPr>
          <a:lstStyle/>
          <a:p>
            <a:pPr>
              <a:lnSpc>
                <a:spcPct val="90000"/>
              </a:lnSpc>
              <a:spcBef>
                <a:spcPts val="1001"/>
              </a:spcBef>
            </a:pPr>
            <a:r>
              <a:rPr lang="it-IT" sz="2400" b="0" strike="noStrike" spc="-1" dirty="0">
                <a:solidFill>
                  <a:srgbClr val="000000"/>
                </a:solidFill>
                <a:latin typeface="Calibri"/>
                <a:ea typeface="DejaVu Sans"/>
              </a:rPr>
              <a:t>L’esercizio associato per procedure di gara</a:t>
            </a:r>
            <a:endParaRPr lang="it-IT" sz="2400" b="0" strike="noStrike" spc="-1" dirty="0">
              <a:latin typeface="Arial"/>
            </a:endParaRPr>
          </a:p>
          <a:p>
            <a:pPr>
              <a:lnSpc>
                <a:spcPct val="90000"/>
              </a:lnSpc>
              <a:spcBef>
                <a:spcPts val="1001"/>
              </a:spcBef>
            </a:pPr>
            <a:r>
              <a:rPr lang="it-IT" sz="2400" b="0" strike="noStrike" spc="-1" dirty="0">
                <a:solidFill>
                  <a:srgbClr val="000000"/>
                </a:solidFill>
                <a:latin typeface="Calibri"/>
                <a:ea typeface="DejaVu Sans"/>
              </a:rPr>
              <a:t>Barbara Salotti, La Biblioteca di Scandicci</a:t>
            </a:r>
            <a:endParaRPr lang="it-IT" sz="2400" b="0" strike="noStrike" spc="-1" dirty="0">
              <a:latin typeface="Arial"/>
            </a:endParaRPr>
          </a:p>
        </p:txBody>
      </p:sp>
      <p:pic>
        <p:nvPicPr>
          <p:cNvPr id="40" name="Immagine 9"/>
          <p:cNvPicPr/>
          <p:nvPr/>
        </p:nvPicPr>
        <p:blipFill>
          <a:blip r:embed="rId2"/>
          <a:stretch/>
        </p:blipFill>
        <p:spPr>
          <a:xfrm>
            <a:off x="623880" y="434880"/>
            <a:ext cx="2402280" cy="665280"/>
          </a:xfrm>
          <a:prstGeom prst="rect">
            <a:avLst/>
          </a:prstGeom>
          <a:ln>
            <a:noFill/>
          </a:ln>
        </p:spPr>
      </p:pic>
      <p:pic>
        <p:nvPicPr>
          <p:cNvPr id="41" name="Immagine 10"/>
          <p:cNvPicPr/>
          <p:nvPr/>
        </p:nvPicPr>
        <p:blipFill>
          <a:blip r:embed="rId3"/>
          <a:stretch/>
        </p:blipFill>
        <p:spPr>
          <a:xfrm>
            <a:off x="3661200" y="174960"/>
            <a:ext cx="3385080" cy="1184760"/>
          </a:xfrm>
          <a:prstGeom prst="rect">
            <a:avLst/>
          </a:prstGeom>
          <a:ln>
            <a:noFill/>
          </a:ln>
        </p:spPr>
      </p:pic>
      <p:pic>
        <p:nvPicPr>
          <p:cNvPr id="42" name="Immagine 11"/>
          <p:cNvPicPr/>
          <p:nvPr/>
        </p:nvPicPr>
        <p:blipFill>
          <a:blip r:embed="rId4"/>
          <a:stretch/>
        </p:blipFill>
        <p:spPr>
          <a:xfrm>
            <a:off x="4567320" y="6357960"/>
            <a:ext cx="496080" cy="498240"/>
          </a:xfrm>
          <a:prstGeom prst="rect">
            <a:avLst/>
          </a:prstGeom>
          <a:ln>
            <a:noFill/>
          </a:ln>
        </p:spPr>
      </p:pic>
      <p:pic>
        <p:nvPicPr>
          <p:cNvPr id="43" name="Immagine 42"/>
          <p:cNvPicPr/>
          <p:nvPr/>
        </p:nvPicPr>
        <p:blipFill>
          <a:blip r:embed="rId5"/>
          <a:stretch/>
        </p:blipFill>
        <p:spPr>
          <a:xfrm>
            <a:off x="2376000" y="1440000"/>
            <a:ext cx="5256000" cy="394200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ustomShape 1"/>
          <p:cNvSpPr/>
          <p:nvPr/>
        </p:nvSpPr>
        <p:spPr>
          <a:xfrm>
            <a:off x="664200" y="1729800"/>
            <a:ext cx="7885080" cy="932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rmAutofit/>
          </a:bodyPr>
          <a:lstStyle/>
          <a:p>
            <a:pPr>
              <a:lnSpc>
                <a:spcPct val="90000"/>
              </a:lnSpc>
            </a:pPr>
            <a:r>
              <a:rPr lang="it-IT" sz="4000" b="0" strike="noStrike" spc="-1" dirty="0">
                <a:solidFill>
                  <a:srgbClr val="000000"/>
                </a:solidFill>
                <a:latin typeface="Calibri" pitchFamily="34" charset="0"/>
                <a:ea typeface="DejaVu Sans"/>
                <a:cs typeface="Calibri" pitchFamily="34" charset="0"/>
              </a:rPr>
              <a:t>Con chi va La Biblioteca di Scandicci?</a:t>
            </a:r>
            <a:endParaRPr lang="it-IT" sz="4000" b="0" strike="noStrike" spc="-1" dirty="0">
              <a:latin typeface="Calibri" pitchFamily="34" charset="0"/>
              <a:cs typeface="Calibri" pitchFamily="34" charset="0"/>
            </a:endParaRPr>
          </a:p>
        </p:txBody>
      </p:sp>
      <p:sp>
        <p:nvSpPr>
          <p:cNvPr id="45" name="CustomShape 2"/>
          <p:cNvSpPr/>
          <p:nvPr/>
        </p:nvSpPr>
        <p:spPr>
          <a:xfrm>
            <a:off x="681480" y="2880000"/>
            <a:ext cx="7885080" cy="3207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lnSpcReduction="10000"/>
          </a:bodyPr>
          <a:lstStyle/>
          <a:p>
            <a:pPr>
              <a:lnSpc>
                <a:spcPct val="100000"/>
              </a:lnSpc>
            </a:pPr>
            <a:endParaRPr lang="it-IT" sz="1800" b="0" strike="noStrike" spc="-1" dirty="0">
              <a:latin typeface="Arial"/>
            </a:endParaRPr>
          </a:p>
          <a:p>
            <a:pPr>
              <a:lnSpc>
                <a:spcPct val="100000"/>
              </a:lnSpc>
            </a:pPr>
            <a:r>
              <a:rPr lang="it-IT" sz="2800" b="0" strike="noStrike" spc="-1" dirty="0">
                <a:solidFill>
                  <a:srgbClr val="000000"/>
                </a:solidFill>
                <a:latin typeface="Calibri"/>
                <a:ea typeface="Microsoft YaHei"/>
              </a:rPr>
              <a:t>Un sistema di alleanze:</a:t>
            </a:r>
            <a:endParaRPr lang="it-IT" sz="2800" b="0" strike="noStrike" spc="-1" dirty="0">
              <a:latin typeface="Arial"/>
            </a:endParaRPr>
          </a:p>
          <a:p>
            <a:pPr>
              <a:lnSpc>
                <a:spcPct val="100000"/>
              </a:lnSpc>
            </a:pPr>
            <a:r>
              <a:rPr lang="it-IT" sz="2800" b="0" strike="noStrike" spc="-1" dirty="0">
                <a:solidFill>
                  <a:srgbClr val="000000"/>
                </a:solidFill>
                <a:latin typeface="Calibri"/>
                <a:ea typeface="Microsoft YaHei"/>
              </a:rPr>
              <a:t>Le biblioteche del Sistema Documentario Integrato dell’Area Fiorentina</a:t>
            </a:r>
            <a:endParaRPr lang="it-IT" sz="2800" b="0" strike="noStrike" spc="-1" dirty="0">
              <a:latin typeface="Arial"/>
            </a:endParaRPr>
          </a:p>
          <a:p>
            <a:pPr>
              <a:lnSpc>
                <a:spcPct val="100000"/>
              </a:lnSpc>
            </a:pPr>
            <a:r>
              <a:rPr lang="it-IT" sz="2800" b="0" strike="noStrike" spc="-1" dirty="0">
                <a:solidFill>
                  <a:srgbClr val="000000"/>
                </a:solidFill>
                <a:latin typeface="Calibri"/>
                <a:ea typeface="Microsoft YaHei"/>
              </a:rPr>
              <a:t>L’amministrazione comunale, le associazioni, il personale delle ditte esterne</a:t>
            </a:r>
            <a:endParaRPr lang="it-IT" sz="2800" b="0" strike="noStrike" spc="-1" dirty="0">
              <a:latin typeface="Arial"/>
            </a:endParaRPr>
          </a:p>
          <a:p>
            <a:pPr>
              <a:lnSpc>
                <a:spcPct val="100000"/>
              </a:lnSpc>
            </a:pPr>
            <a:r>
              <a:rPr lang="it-IT" sz="2800" b="0" strike="noStrike" spc="-1" dirty="0">
                <a:solidFill>
                  <a:srgbClr val="000000"/>
                </a:solidFill>
                <a:latin typeface="Calibri"/>
                <a:ea typeface="Microsoft YaHei"/>
              </a:rPr>
              <a:t>La condivisione delle esperienze nella gestione amministrativa</a:t>
            </a:r>
            <a:endParaRPr lang="it-IT" sz="2800" b="0" strike="noStrike" spc="-1" dirty="0">
              <a:latin typeface="Arial"/>
            </a:endParaRPr>
          </a:p>
        </p:txBody>
      </p:sp>
      <p:pic>
        <p:nvPicPr>
          <p:cNvPr id="46" name="Immagine 9"/>
          <p:cNvPicPr/>
          <p:nvPr/>
        </p:nvPicPr>
        <p:blipFill>
          <a:blip r:embed="rId2"/>
          <a:stretch/>
        </p:blipFill>
        <p:spPr>
          <a:xfrm>
            <a:off x="623880" y="434880"/>
            <a:ext cx="2402280" cy="665280"/>
          </a:xfrm>
          <a:prstGeom prst="rect">
            <a:avLst/>
          </a:prstGeom>
          <a:ln>
            <a:noFill/>
          </a:ln>
        </p:spPr>
      </p:pic>
      <p:pic>
        <p:nvPicPr>
          <p:cNvPr id="47" name="Immagine 10"/>
          <p:cNvPicPr/>
          <p:nvPr/>
        </p:nvPicPr>
        <p:blipFill>
          <a:blip r:embed="rId3"/>
          <a:stretch/>
        </p:blipFill>
        <p:spPr>
          <a:xfrm>
            <a:off x="3661200" y="174960"/>
            <a:ext cx="3385080" cy="1184760"/>
          </a:xfrm>
          <a:prstGeom prst="rect">
            <a:avLst/>
          </a:prstGeom>
          <a:ln>
            <a:noFill/>
          </a:ln>
        </p:spPr>
      </p:pic>
      <p:pic>
        <p:nvPicPr>
          <p:cNvPr id="48" name="Immagine 11"/>
          <p:cNvPicPr/>
          <p:nvPr/>
        </p:nvPicPr>
        <p:blipFill>
          <a:blip r:embed="rId4"/>
          <a:stretch/>
        </p:blipFill>
        <p:spPr>
          <a:xfrm>
            <a:off x="4567320" y="6357960"/>
            <a:ext cx="496080" cy="4982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CustomShape 1"/>
          <p:cNvSpPr/>
          <p:nvPr/>
        </p:nvSpPr>
        <p:spPr>
          <a:xfrm>
            <a:off x="664200" y="1729800"/>
            <a:ext cx="7885080" cy="932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rmAutofit/>
          </a:bodyPr>
          <a:lstStyle/>
          <a:p>
            <a:pPr>
              <a:lnSpc>
                <a:spcPct val="90000"/>
              </a:lnSpc>
            </a:pPr>
            <a:r>
              <a:rPr lang="it-IT" sz="4000" b="0" strike="noStrike" spc="-1" dirty="0">
                <a:solidFill>
                  <a:srgbClr val="000000"/>
                </a:solidFill>
                <a:latin typeface="Calibri" pitchFamily="34" charset="0"/>
                <a:ea typeface="DejaVu Sans"/>
                <a:cs typeface="Calibri" pitchFamily="34" charset="0"/>
              </a:rPr>
              <a:t>Il COVID-19</a:t>
            </a:r>
            <a:endParaRPr lang="it-IT" sz="4000" b="0" strike="noStrike" spc="-1" dirty="0">
              <a:latin typeface="Calibri" pitchFamily="34" charset="0"/>
              <a:cs typeface="Calibri" pitchFamily="34" charset="0"/>
            </a:endParaRPr>
          </a:p>
        </p:txBody>
      </p:sp>
      <p:sp>
        <p:nvSpPr>
          <p:cNvPr id="50" name="CustomShape 2"/>
          <p:cNvSpPr/>
          <p:nvPr/>
        </p:nvSpPr>
        <p:spPr>
          <a:xfrm>
            <a:off x="681480" y="2880000"/>
            <a:ext cx="7885080" cy="3024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92500" lnSpcReduction="10000"/>
          </a:bodyPr>
          <a:lstStyle/>
          <a:p>
            <a:pPr>
              <a:lnSpc>
                <a:spcPct val="100000"/>
              </a:lnSpc>
            </a:pPr>
            <a:r>
              <a:rPr lang="it-IT" sz="2800" b="0" strike="noStrike" spc="-1" dirty="0">
                <a:solidFill>
                  <a:srgbClr val="000000"/>
                </a:solidFill>
                <a:latin typeface="Calibri" pitchFamily="34" charset="0"/>
                <a:ea typeface="DejaVu Sans"/>
                <a:cs typeface="Calibri" pitchFamily="34" charset="0"/>
              </a:rPr>
              <a:t>Il COVID-19  e la chiusura al pubblico</a:t>
            </a:r>
            <a:endParaRPr lang="it-IT" sz="2800" b="0" strike="noStrike" spc="-1" dirty="0">
              <a:latin typeface="Calibri" pitchFamily="34" charset="0"/>
              <a:cs typeface="Calibri" pitchFamily="34" charset="0"/>
            </a:endParaRPr>
          </a:p>
          <a:p>
            <a:pPr>
              <a:lnSpc>
                <a:spcPct val="100000"/>
              </a:lnSpc>
            </a:pPr>
            <a:r>
              <a:rPr lang="it-IT" sz="2800" b="0" strike="noStrike" spc="-1" dirty="0">
                <a:solidFill>
                  <a:srgbClr val="000000"/>
                </a:solidFill>
                <a:latin typeface="Calibri" pitchFamily="34" charset="0"/>
                <a:ea typeface="DejaVu Sans"/>
                <a:cs typeface="Calibri" pitchFamily="34" charset="0"/>
              </a:rPr>
              <a:t>La progettazione di nuovi </a:t>
            </a:r>
            <a:r>
              <a:rPr lang="it-IT" sz="2800" b="0" strike="noStrike" spc="-1" dirty="0" smtClean="0">
                <a:solidFill>
                  <a:srgbClr val="000000"/>
                </a:solidFill>
                <a:latin typeface="Calibri" pitchFamily="34" charset="0"/>
                <a:ea typeface="DejaVu Sans"/>
                <a:cs typeface="Calibri" pitchFamily="34" charset="0"/>
              </a:rPr>
              <a:t>servizi</a:t>
            </a:r>
            <a:endParaRPr lang="it-IT" sz="2800" b="0" strike="noStrike" spc="-1" dirty="0">
              <a:latin typeface="Calibri" pitchFamily="34" charset="0"/>
              <a:cs typeface="Calibri" pitchFamily="34" charset="0"/>
            </a:endParaRPr>
          </a:p>
          <a:p>
            <a:pPr>
              <a:lnSpc>
                <a:spcPct val="100000"/>
              </a:lnSpc>
            </a:pPr>
            <a:r>
              <a:rPr lang="it-IT" sz="2800" b="0" strike="noStrike" spc="-1" dirty="0">
                <a:solidFill>
                  <a:srgbClr val="000000"/>
                </a:solidFill>
                <a:latin typeface="Calibri" pitchFamily="34" charset="0"/>
                <a:ea typeface="DejaVu Sans"/>
                <a:cs typeface="Calibri" pitchFamily="34" charset="0"/>
              </a:rPr>
              <a:t>La rimodulazione del contratto </a:t>
            </a:r>
            <a:r>
              <a:rPr lang="it-IT" sz="2800" b="0" strike="noStrike" spc="-1" dirty="0" smtClean="0">
                <a:solidFill>
                  <a:srgbClr val="000000"/>
                </a:solidFill>
                <a:latin typeface="Calibri" pitchFamily="34" charset="0"/>
                <a:ea typeface="DejaVu Sans"/>
                <a:cs typeface="Calibri" pitchFamily="34" charset="0"/>
              </a:rPr>
              <a:t>e la garanzia dell’80%</a:t>
            </a:r>
            <a:endParaRPr lang="it-IT" sz="2800" b="0" strike="noStrike" spc="-1" dirty="0">
              <a:latin typeface="Calibri" pitchFamily="34" charset="0"/>
              <a:cs typeface="Calibri" pitchFamily="34" charset="0"/>
            </a:endParaRPr>
          </a:p>
          <a:p>
            <a:pPr>
              <a:lnSpc>
                <a:spcPct val="100000"/>
              </a:lnSpc>
            </a:pPr>
            <a:r>
              <a:rPr lang="it-IT" sz="2800" b="0" strike="noStrike" spc="-1" dirty="0">
                <a:solidFill>
                  <a:srgbClr val="000000"/>
                </a:solidFill>
                <a:latin typeface="Calibri" pitchFamily="34" charset="0"/>
                <a:ea typeface="DejaVu Sans"/>
                <a:cs typeface="Calibri" pitchFamily="34" charset="0"/>
              </a:rPr>
              <a:t>La suddivisione dei compiti</a:t>
            </a:r>
            <a:endParaRPr lang="it-IT" sz="2800" b="0" strike="noStrike" spc="-1" dirty="0">
              <a:latin typeface="Calibri" pitchFamily="34" charset="0"/>
              <a:cs typeface="Calibri" pitchFamily="34" charset="0"/>
            </a:endParaRPr>
          </a:p>
          <a:p>
            <a:pPr>
              <a:lnSpc>
                <a:spcPct val="100000"/>
              </a:lnSpc>
            </a:pPr>
            <a:r>
              <a:rPr lang="it-IT" sz="2800" b="0" strike="noStrike" spc="-1" dirty="0">
                <a:solidFill>
                  <a:srgbClr val="000000"/>
                </a:solidFill>
                <a:latin typeface="Calibri" pitchFamily="34" charset="0"/>
                <a:ea typeface="DejaVu Sans"/>
                <a:cs typeface="Calibri" pitchFamily="34" charset="0"/>
              </a:rPr>
              <a:t>Il lavoro agile per i dipendenti interni ed esterni</a:t>
            </a:r>
            <a:endParaRPr lang="it-IT" sz="2800" b="0" strike="noStrike" spc="-1" dirty="0">
              <a:latin typeface="Calibri" pitchFamily="34" charset="0"/>
              <a:cs typeface="Calibri" pitchFamily="34" charset="0"/>
            </a:endParaRPr>
          </a:p>
          <a:p>
            <a:pPr>
              <a:lnSpc>
                <a:spcPct val="100000"/>
              </a:lnSpc>
            </a:pPr>
            <a:r>
              <a:rPr lang="it-IT" sz="2800" b="0" strike="noStrike" spc="-1" dirty="0">
                <a:solidFill>
                  <a:srgbClr val="000000"/>
                </a:solidFill>
                <a:latin typeface="Calibri" pitchFamily="34" charset="0"/>
                <a:ea typeface="DejaVu Sans"/>
                <a:cs typeface="Calibri" pitchFamily="34" charset="0"/>
              </a:rPr>
              <a:t>I report </a:t>
            </a:r>
            <a:r>
              <a:rPr lang="it-IT" sz="2800" b="0" strike="noStrike" spc="-1" dirty="0" smtClean="0">
                <a:solidFill>
                  <a:srgbClr val="000000"/>
                </a:solidFill>
                <a:latin typeface="Calibri" pitchFamily="34" charset="0"/>
                <a:ea typeface="DejaVu Sans"/>
                <a:cs typeface="Calibri" pitchFamily="34" charset="0"/>
              </a:rPr>
              <a:t>quotidiani/settimanali</a:t>
            </a:r>
            <a:endParaRPr lang="it-IT" sz="2800" b="0" strike="noStrike" spc="-1" dirty="0">
              <a:latin typeface="Calibri" pitchFamily="34" charset="0"/>
              <a:cs typeface="Calibri" pitchFamily="34" charset="0"/>
            </a:endParaRPr>
          </a:p>
          <a:p>
            <a:pPr>
              <a:lnSpc>
                <a:spcPct val="100000"/>
              </a:lnSpc>
            </a:pPr>
            <a:r>
              <a:rPr lang="it-IT" sz="2800" b="0" strike="noStrike" spc="-1" dirty="0">
                <a:solidFill>
                  <a:srgbClr val="000000"/>
                </a:solidFill>
                <a:latin typeface="Calibri" pitchFamily="34" charset="0"/>
                <a:ea typeface="DejaVu Sans"/>
                <a:cs typeface="Calibri" pitchFamily="34" charset="0"/>
              </a:rPr>
              <a:t>La valutazione delle risposte e la correzione degli ambiti di intervento</a:t>
            </a:r>
            <a:endParaRPr lang="it-IT" sz="2800" b="0" strike="noStrike" spc="-1" dirty="0">
              <a:latin typeface="Calibri" pitchFamily="34" charset="0"/>
              <a:cs typeface="Calibri" pitchFamily="34" charset="0"/>
            </a:endParaRPr>
          </a:p>
          <a:p>
            <a:pPr>
              <a:lnSpc>
                <a:spcPct val="100000"/>
              </a:lnSpc>
            </a:pPr>
            <a:endParaRPr lang="it-IT" sz="2000" b="0" strike="noStrike" spc="-1" dirty="0">
              <a:latin typeface="Arial"/>
            </a:endParaRPr>
          </a:p>
          <a:p>
            <a:pPr>
              <a:lnSpc>
                <a:spcPct val="100000"/>
              </a:lnSpc>
            </a:pPr>
            <a:endParaRPr lang="it-IT" sz="2000" b="0" strike="noStrike" spc="-1" dirty="0">
              <a:latin typeface="Arial"/>
            </a:endParaRPr>
          </a:p>
          <a:p>
            <a:pPr>
              <a:lnSpc>
                <a:spcPct val="100000"/>
              </a:lnSpc>
            </a:pPr>
            <a:endParaRPr lang="it-IT" sz="2000" b="0" strike="noStrike" spc="-1" dirty="0">
              <a:latin typeface="Arial"/>
            </a:endParaRPr>
          </a:p>
        </p:txBody>
      </p:sp>
      <p:pic>
        <p:nvPicPr>
          <p:cNvPr id="51" name="Immagine 9"/>
          <p:cNvPicPr/>
          <p:nvPr/>
        </p:nvPicPr>
        <p:blipFill>
          <a:blip r:embed="rId2"/>
          <a:stretch/>
        </p:blipFill>
        <p:spPr>
          <a:xfrm>
            <a:off x="623880" y="434880"/>
            <a:ext cx="2402280" cy="665280"/>
          </a:xfrm>
          <a:prstGeom prst="rect">
            <a:avLst/>
          </a:prstGeom>
          <a:ln>
            <a:noFill/>
          </a:ln>
        </p:spPr>
      </p:pic>
      <p:pic>
        <p:nvPicPr>
          <p:cNvPr id="52" name="Immagine 10"/>
          <p:cNvPicPr/>
          <p:nvPr/>
        </p:nvPicPr>
        <p:blipFill>
          <a:blip r:embed="rId3"/>
          <a:stretch/>
        </p:blipFill>
        <p:spPr>
          <a:xfrm>
            <a:off x="3661200" y="174960"/>
            <a:ext cx="3385080" cy="1184760"/>
          </a:xfrm>
          <a:prstGeom prst="rect">
            <a:avLst/>
          </a:prstGeom>
          <a:ln>
            <a:noFill/>
          </a:ln>
        </p:spPr>
      </p:pic>
      <p:pic>
        <p:nvPicPr>
          <p:cNvPr id="53" name="Immagine 11"/>
          <p:cNvPicPr/>
          <p:nvPr/>
        </p:nvPicPr>
        <p:blipFill>
          <a:blip r:embed="rId4"/>
          <a:stretch/>
        </p:blipFill>
        <p:spPr>
          <a:xfrm>
            <a:off x="4567320" y="6357960"/>
            <a:ext cx="496080" cy="4982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ustomShape 1"/>
          <p:cNvSpPr/>
          <p:nvPr/>
        </p:nvSpPr>
        <p:spPr>
          <a:xfrm>
            <a:off x="664200" y="1729800"/>
            <a:ext cx="7885080" cy="691088"/>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rmAutofit/>
          </a:bodyPr>
          <a:lstStyle/>
          <a:p>
            <a:pPr>
              <a:lnSpc>
                <a:spcPct val="90000"/>
              </a:lnSpc>
            </a:pPr>
            <a:r>
              <a:rPr lang="it-IT" sz="4000" b="0" strike="noStrike" spc="-1" dirty="0">
                <a:solidFill>
                  <a:srgbClr val="000000"/>
                </a:solidFill>
                <a:latin typeface="Calibri" pitchFamily="34" charset="0"/>
                <a:ea typeface="DejaVu Sans"/>
                <a:cs typeface="Calibri" pitchFamily="34" charset="0"/>
              </a:rPr>
              <a:t>Dopo la pandemia</a:t>
            </a:r>
            <a:endParaRPr lang="it-IT" sz="4000" b="0" strike="noStrike" spc="-1" dirty="0">
              <a:latin typeface="Calibri" pitchFamily="34" charset="0"/>
              <a:cs typeface="Calibri" pitchFamily="34" charset="0"/>
            </a:endParaRPr>
          </a:p>
        </p:txBody>
      </p:sp>
      <p:sp>
        <p:nvSpPr>
          <p:cNvPr id="55" name="CustomShape 2"/>
          <p:cNvSpPr/>
          <p:nvPr/>
        </p:nvSpPr>
        <p:spPr>
          <a:xfrm>
            <a:off x="681480" y="2564904"/>
            <a:ext cx="7885080" cy="352305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55000" lnSpcReduction="20000"/>
          </a:bodyPr>
          <a:lstStyle/>
          <a:p>
            <a:pPr>
              <a:lnSpc>
                <a:spcPct val="100000"/>
              </a:lnSpc>
            </a:pPr>
            <a:endParaRPr lang="it-IT" sz="1800" b="0" strike="noStrike" spc="-1" dirty="0">
              <a:latin typeface="Arial"/>
            </a:endParaRPr>
          </a:p>
          <a:p>
            <a:pPr>
              <a:lnSpc>
                <a:spcPct val="100000"/>
              </a:lnSpc>
            </a:pPr>
            <a:r>
              <a:rPr lang="it-IT" sz="4500" b="0" strike="noStrike" spc="-1" dirty="0">
                <a:solidFill>
                  <a:srgbClr val="000000"/>
                </a:solidFill>
                <a:latin typeface="Calibri" pitchFamily="34" charset="0"/>
                <a:ea typeface="Microsoft YaHei"/>
                <a:cs typeface="Calibri" pitchFamily="34" charset="0"/>
              </a:rPr>
              <a:t>L’acquisizione di una nuova esperienza</a:t>
            </a:r>
            <a:endParaRPr lang="it-IT" sz="4500" b="0" strike="noStrike" spc="-1" dirty="0">
              <a:latin typeface="Calibri" pitchFamily="34" charset="0"/>
              <a:cs typeface="Calibri" pitchFamily="34" charset="0"/>
            </a:endParaRPr>
          </a:p>
          <a:p>
            <a:pPr>
              <a:lnSpc>
                <a:spcPct val="100000"/>
              </a:lnSpc>
            </a:pPr>
            <a:r>
              <a:rPr lang="it-IT" sz="4500" b="0" strike="noStrike" spc="-1" dirty="0">
                <a:solidFill>
                  <a:srgbClr val="000000"/>
                </a:solidFill>
                <a:latin typeface="Calibri" pitchFamily="34" charset="0"/>
                <a:ea typeface="Microsoft YaHei"/>
                <a:cs typeface="Calibri" pitchFamily="34" charset="0"/>
              </a:rPr>
              <a:t>I protocolli di sicurezza</a:t>
            </a:r>
            <a:endParaRPr lang="it-IT" sz="4500" b="0" strike="noStrike" spc="-1" dirty="0">
              <a:latin typeface="Calibri" pitchFamily="34" charset="0"/>
              <a:cs typeface="Calibri" pitchFamily="34" charset="0"/>
            </a:endParaRPr>
          </a:p>
          <a:p>
            <a:pPr>
              <a:lnSpc>
                <a:spcPct val="100000"/>
              </a:lnSpc>
            </a:pPr>
            <a:r>
              <a:rPr lang="it-IT" sz="4500" b="0" strike="noStrike" spc="-1" dirty="0">
                <a:solidFill>
                  <a:srgbClr val="000000"/>
                </a:solidFill>
                <a:latin typeface="Calibri" pitchFamily="34" charset="0"/>
                <a:ea typeface="Microsoft YaHei"/>
                <a:cs typeface="Calibri" pitchFamily="34" charset="0"/>
              </a:rPr>
              <a:t>La predisposizione per la riapertura </a:t>
            </a:r>
            <a:endParaRPr lang="it-IT" sz="4500" b="0" strike="noStrike" spc="-1" dirty="0">
              <a:latin typeface="Calibri" pitchFamily="34" charset="0"/>
              <a:cs typeface="Calibri" pitchFamily="34" charset="0"/>
            </a:endParaRPr>
          </a:p>
          <a:p>
            <a:pPr>
              <a:lnSpc>
                <a:spcPct val="100000"/>
              </a:lnSpc>
            </a:pPr>
            <a:r>
              <a:rPr lang="it-IT" sz="4500" b="0" strike="noStrike" spc="-1" dirty="0">
                <a:solidFill>
                  <a:srgbClr val="000000"/>
                </a:solidFill>
                <a:latin typeface="Calibri" pitchFamily="34" charset="0"/>
                <a:ea typeface="Microsoft YaHei"/>
                <a:cs typeface="Calibri" pitchFamily="34" charset="0"/>
              </a:rPr>
              <a:t>La consapevolezza che niente potrà essere più come prima</a:t>
            </a:r>
            <a:endParaRPr lang="it-IT" sz="4500" b="0" strike="noStrike" spc="-1" dirty="0">
              <a:latin typeface="Calibri" pitchFamily="34" charset="0"/>
              <a:cs typeface="Calibri" pitchFamily="34" charset="0"/>
            </a:endParaRPr>
          </a:p>
          <a:p>
            <a:pPr>
              <a:lnSpc>
                <a:spcPct val="100000"/>
              </a:lnSpc>
            </a:pPr>
            <a:endParaRPr lang="it-IT" sz="4500" b="0" strike="noStrike" spc="-1" dirty="0" smtClean="0">
              <a:solidFill>
                <a:srgbClr val="000000"/>
              </a:solidFill>
              <a:latin typeface="Calibri" pitchFamily="34" charset="0"/>
              <a:ea typeface="Microsoft YaHei"/>
              <a:cs typeface="Calibri" pitchFamily="34" charset="0"/>
            </a:endParaRPr>
          </a:p>
          <a:p>
            <a:pPr>
              <a:lnSpc>
                <a:spcPct val="100000"/>
              </a:lnSpc>
            </a:pPr>
            <a:r>
              <a:rPr lang="it-IT" sz="4500" b="0" strike="noStrike" spc="-1" dirty="0" smtClean="0">
                <a:solidFill>
                  <a:srgbClr val="000000"/>
                </a:solidFill>
                <a:latin typeface="Calibri" pitchFamily="34" charset="0"/>
                <a:ea typeface="Microsoft YaHei"/>
                <a:cs typeface="Calibri" pitchFamily="34" charset="0"/>
              </a:rPr>
              <a:t>Apertura </a:t>
            </a:r>
            <a:r>
              <a:rPr lang="it-IT" sz="4500" b="0" strike="noStrike" spc="-1" dirty="0">
                <a:solidFill>
                  <a:srgbClr val="000000"/>
                </a:solidFill>
                <a:latin typeface="Calibri" pitchFamily="34" charset="0"/>
                <a:ea typeface="Microsoft YaHei"/>
                <a:cs typeface="Calibri" pitchFamily="34" charset="0"/>
              </a:rPr>
              <a:t>dal 26 maggio, modulare e continua fino ad oggi</a:t>
            </a:r>
            <a:endParaRPr lang="it-IT" sz="4500" b="0" strike="noStrike" spc="-1" dirty="0">
              <a:latin typeface="Calibri" pitchFamily="34" charset="0"/>
              <a:cs typeface="Calibri" pitchFamily="34" charset="0"/>
            </a:endParaRPr>
          </a:p>
          <a:p>
            <a:pPr>
              <a:lnSpc>
                <a:spcPct val="100000"/>
              </a:lnSpc>
            </a:pPr>
            <a:endParaRPr lang="it-IT" sz="4500" b="0" strike="noStrike" spc="-1" dirty="0" smtClean="0">
              <a:solidFill>
                <a:srgbClr val="000000"/>
              </a:solidFill>
              <a:latin typeface="Calibri" pitchFamily="34" charset="0"/>
              <a:ea typeface="Microsoft YaHei"/>
              <a:cs typeface="Calibri" pitchFamily="34" charset="0"/>
            </a:endParaRPr>
          </a:p>
          <a:p>
            <a:pPr>
              <a:lnSpc>
                <a:spcPct val="100000"/>
              </a:lnSpc>
            </a:pPr>
            <a:r>
              <a:rPr lang="it-IT" sz="4500" b="0" strike="noStrike" spc="-1" dirty="0" smtClean="0">
                <a:solidFill>
                  <a:srgbClr val="000000"/>
                </a:solidFill>
                <a:latin typeface="Calibri" pitchFamily="34" charset="0"/>
                <a:ea typeface="Microsoft YaHei"/>
                <a:cs typeface="Calibri" pitchFamily="34" charset="0"/>
              </a:rPr>
              <a:t>Il </a:t>
            </a:r>
            <a:r>
              <a:rPr lang="it-IT" sz="4500" b="0" strike="noStrike" spc="-1" dirty="0">
                <a:solidFill>
                  <a:srgbClr val="000000"/>
                </a:solidFill>
                <a:latin typeface="Calibri" pitchFamily="34" charset="0"/>
                <a:ea typeface="Microsoft YaHei"/>
                <a:cs typeface="Calibri" pitchFamily="34" charset="0"/>
              </a:rPr>
              <a:t>crollo dei dati e nuovi servizi</a:t>
            </a:r>
            <a:endParaRPr lang="it-IT" sz="4500" b="0" strike="noStrike" spc="-1" dirty="0">
              <a:latin typeface="Calibri" pitchFamily="34" charset="0"/>
              <a:cs typeface="Calibri" pitchFamily="34" charset="0"/>
            </a:endParaRPr>
          </a:p>
          <a:p>
            <a:pPr>
              <a:lnSpc>
                <a:spcPct val="100000"/>
              </a:lnSpc>
            </a:pPr>
            <a:r>
              <a:rPr lang="it-IT" sz="4500" b="0" strike="noStrike" spc="-1" dirty="0">
                <a:solidFill>
                  <a:srgbClr val="000000"/>
                </a:solidFill>
                <a:latin typeface="Calibri" pitchFamily="34" charset="0"/>
                <a:ea typeface="Microsoft YaHei"/>
                <a:cs typeface="Calibri" pitchFamily="34" charset="0"/>
              </a:rPr>
              <a:t>	da 600 presenze giornaliere a 600 settimanali</a:t>
            </a:r>
            <a:endParaRPr lang="it-IT" sz="4500" b="0" strike="noStrike" spc="-1" dirty="0">
              <a:latin typeface="Calibri" pitchFamily="34" charset="0"/>
              <a:cs typeface="Calibri" pitchFamily="34" charset="0"/>
            </a:endParaRPr>
          </a:p>
          <a:p>
            <a:pPr>
              <a:lnSpc>
                <a:spcPct val="100000"/>
              </a:lnSpc>
            </a:pPr>
            <a:r>
              <a:rPr lang="it-IT" sz="4500" b="0" strike="noStrike" spc="-1" dirty="0">
                <a:solidFill>
                  <a:srgbClr val="000000"/>
                </a:solidFill>
                <a:latin typeface="Calibri" pitchFamily="34" charset="0"/>
                <a:ea typeface="Microsoft YaHei"/>
                <a:cs typeface="Calibri" pitchFamily="34" charset="0"/>
              </a:rPr>
              <a:t>	da 1.500 a 600 i prestiti settimanali</a:t>
            </a:r>
            <a:endParaRPr lang="it-IT" sz="4500" b="0" strike="noStrike" spc="-1" dirty="0">
              <a:latin typeface="Calibri" pitchFamily="34" charset="0"/>
              <a:cs typeface="Calibri" pitchFamily="34" charset="0"/>
            </a:endParaRPr>
          </a:p>
          <a:p>
            <a:pPr>
              <a:lnSpc>
                <a:spcPct val="100000"/>
              </a:lnSpc>
            </a:pPr>
            <a:endParaRPr lang="it-IT" sz="4500" b="0" strike="noStrike" spc="-1" dirty="0">
              <a:latin typeface="Arial"/>
            </a:endParaRPr>
          </a:p>
        </p:txBody>
      </p:sp>
      <p:pic>
        <p:nvPicPr>
          <p:cNvPr id="56" name="Immagine 9"/>
          <p:cNvPicPr/>
          <p:nvPr/>
        </p:nvPicPr>
        <p:blipFill>
          <a:blip r:embed="rId2"/>
          <a:stretch/>
        </p:blipFill>
        <p:spPr>
          <a:xfrm>
            <a:off x="623880" y="434880"/>
            <a:ext cx="2402280" cy="665280"/>
          </a:xfrm>
          <a:prstGeom prst="rect">
            <a:avLst/>
          </a:prstGeom>
          <a:ln>
            <a:noFill/>
          </a:ln>
        </p:spPr>
      </p:pic>
      <p:pic>
        <p:nvPicPr>
          <p:cNvPr id="57" name="Immagine 10"/>
          <p:cNvPicPr/>
          <p:nvPr/>
        </p:nvPicPr>
        <p:blipFill>
          <a:blip r:embed="rId3"/>
          <a:stretch/>
        </p:blipFill>
        <p:spPr>
          <a:xfrm>
            <a:off x="3661200" y="174960"/>
            <a:ext cx="3385080" cy="1184760"/>
          </a:xfrm>
          <a:prstGeom prst="rect">
            <a:avLst/>
          </a:prstGeom>
          <a:ln>
            <a:noFill/>
          </a:ln>
        </p:spPr>
      </p:pic>
      <p:pic>
        <p:nvPicPr>
          <p:cNvPr id="58" name="Immagine 11"/>
          <p:cNvPicPr/>
          <p:nvPr/>
        </p:nvPicPr>
        <p:blipFill>
          <a:blip r:embed="rId4"/>
          <a:stretch/>
        </p:blipFill>
        <p:spPr>
          <a:xfrm>
            <a:off x="4567320" y="6357960"/>
            <a:ext cx="496080" cy="4982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CustomShape 1"/>
          <p:cNvSpPr/>
          <p:nvPr/>
        </p:nvSpPr>
        <p:spPr>
          <a:xfrm>
            <a:off x="623880" y="1556792"/>
            <a:ext cx="7885080" cy="86409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rmAutofit/>
          </a:bodyPr>
          <a:lstStyle/>
          <a:p>
            <a:pPr>
              <a:lnSpc>
                <a:spcPct val="90000"/>
              </a:lnSpc>
            </a:pPr>
            <a:r>
              <a:rPr lang="it-IT" sz="4000" b="0" strike="noStrike" spc="-1" dirty="0">
                <a:solidFill>
                  <a:srgbClr val="000000"/>
                </a:solidFill>
                <a:latin typeface="Calibri" pitchFamily="34" charset="0"/>
                <a:ea typeface="DejaVu Sans"/>
                <a:cs typeface="Calibri" pitchFamily="34" charset="0"/>
              </a:rPr>
              <a:t>La formulazione del servizio</a:t>
            </a:r>
            <a:endParaRPr lang="it-IT" sz="4000" b="0" strike="noStrike" spc="-1" dirty="0">
              <a:latin typeface="Calibri" pitchFamily="34" charset="0"/>
              <a:cs typeface="Calibri" pitchFamily="34" charset="0"/>
            </a:endParaRPr>
          </a:p>
        </p:txBody>
      </p:sp>
      <p:sp>
        <p:nvSpPr>
          <p:cNvPr id="60" name="CustomShape 2"/>
          <p:cNvSpPr/>
          <p:nvPr/>
        </p:nvSpPr>
        <p:spPr>
          <a:xfrm>
            <a:off x="623880" y="2420888"/>
            <a:ext cx="7885080" cy="366707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just">
              <a:lnSpc>
                <a:spcPct val="90000"/>
              </a:lnSpc>
              <a:spcBef>
                <a:spcPts val="1001"/>
              </a:spcBef>
            </a:pPr>
            <a:r>
              <a:rPr lang="it-IT" sz="2200" b="0" strike="noStrike" spc="-1" dirty="0">
                <a:solidFill>
                  <a:srgbClr val="000000"/>
                </a:solidFill>
                <a:latin typeface="Calibri" pitchFamily="34" charset="0"/>
                <a:ea typeface="DejaVu Sans"/>
                <a:cs typeface="Calibri" pitchFamily="34" charset="0"/>
              </a:rPr>
              <a:t>Il rafforzamento delle alleanze (da emergenza temporanea a strutturale)</a:t>
            </a:r>
            <a:endParaRPr lang="it-IT" sz="2200" b="0" strike="noStrike" spc="-1" dirty="0">
              <a:latin typeface="Calibri" pitchFamily="34" charset="0"/>
              <a:cs typeface="Calibri" pitchFamily="34" charset="0"/>
            </a:endParaRPr>
          </a:p>
          <a:p>
            <a:pPr algn="just">
              <a:lnSpc>
                <a:spcPct val="90000"/>
              </a:lnSpc>
              <a:spcBef>
                <a:spcPts val="1001"/>
              </a:spcBef>
            </a:pPr>
            <a:r>
              <a:rPr lang="it-IT" sz="2200" b="0" strike="noStrike" spc="-1" dirty="0">
                <a:solidFill>
                  <a:srgbClr val="000000"/>
                </a:solidFill>
                <a:latin typeface="Calibri" pitchFamily="34" charset="0"/>
                <a:ea typeface="DejaVu Sans"/>
                <a:cs typeface="Calibri" pitchFamily="34" charset="0"/>
              </a:rPr>
              <a:t>La pianificazione, programmazione e progettazione dei nuovi servizi</a:t>
            </a:r>
            <a:endParaRPr lang="it-IT" sz="2200" b="0" strike="noStrike" spc="-1" dirty="0">
              <a:latin typeface="Calibri" pitchFamily="34" charset="0"/>
              <a:cs typeface="Calibri" pitchFamily="34" charset="0"/>
            </a:endParaRPr>
          </a:p>
          <a:p>
            <a:pPr algn="just">
              <a:lnSpc>
                <a:spcPct val="90000"/>
              </a:lnSpc>
              <a:spcBef>
                <a:spcPts val="1001"/>
              </a:spcBef>
            </a:pPr>
            <a:r>
              <a:rPr lang="it-IT" sz="2200" b="0" strike="noStrike" spc="-1" dirty="0">
                <a:solidFill>
                  <a:srgbClr val="000000"/>
                </a:solidFill>
                <a:latin typeface="Calibri" pitchFamily="34" charset="0"/>
                <a:ea typeface="DejaVu Sans"/>
                <a:cs typeface="Calibri" pitchFamily="34" charset="0"/>
              </a:rPr>
              <a:t>Obiettivo: Il miglioramento delle modalità di gestione dei servizi a vantaggio dell’utenza, attraverso la condivisione di risorse delle PA nella fase della progettazione e realizzazione dell’affidamento all’esterno e nelle fasi di monitoraggio durante l’esecuzione del contratto</a:t>
            </a:r>
            <a:endParaRPr lang="it-IT" sz="2200" b="0" strike="noStrike" spc="-1" dirty="0">
              <a:latin typeface="Calibri" pitchFamily="34" charset="0"/>
              <a:cs typeface="Calibri" pitchFamily="34" charset="0"/>
            </a:endParaRPr>
          </a:p>
          <a:p>
            <a:pPr algn="just">
              <a:lnSpc>
                <a:spcPct val="90000"/>
              </a:lnSpc>
              <a:spcBef>
                <a:spcPts val="1001"/>
              </a:spcBef>
            </a:pPr>
            <a:r>
              <a:rPr lang="it-IT" sz="2200" b="0" strike="noStrike" spc="-1" dirty="0">
                <a:solidFill>
                  <a:srgbClr val="000000"/>
                </a:solidFill>
                <a:latin typeface="Calibri" pitchFamily="34" charset="0"/>
                <a:ea typeface="DejaVu Sans"/>
                <a:cs typeface="Calibri" pitchFamily="34" charset="0"/>
              </a:rPr>
              <a:t>Gli strumenti: Il decalogo AIB, la Guida all’esternalizzazione di servizi e attività strumentali nella PA redatta dal Dipartimento Funzione Pubblica, il </a:t>
            </a:r>
            <a:r>
              <a:rPr lang="it-IT" sz="2200" b="0" strike="noStrike" spc="-1" dirty="0" err="1">
                <a:solidFill>
                  <a:srgbClr val="000000"/>
                </a:solidFill>
                <a:latin typeface="Calibri" pitchFamily="34" charset="0"/>
                <a:ea typeface="DejaVu Sans"/>
                <a:cs typeface="Calibri" pitchFamily="34" charset="0"/>
              </a:rPr>
              <a:t>D.Lgs</a:t>
            </a:r>
            <a:r>
              <a:rPr lang="it-IT" sz="2200" b="0" strike="noStrike" spc="-1" dirty="0">
                <a:solidFill>
                  <a:srgbClr val="000000"/>
                </a:solidFill>
                <a:latin typeface="Calibri" pitchFamily="34" charset="0"/>
                <a:ea typeface="DejaVu Sans"/>
                <a:cs typeface="Calibri" pitchFamily="34" charset="0"/>
              </a:rPr>
              <a:t> 50/18.04.2016 Codice dei contratti pubblici</a:t>
            </a:r>
            <a:endParaRPr lang="it-IT" sz="2200" b="0" strike="noStrike" spc="-1" dirty="0">
              <a:latin typeface="Calibri" pitchFamily="34" charset="0"/>
              <a:cs typeface="Calibri" pitchFamily="34" charset="0"/>
            </a:endParaRPr>
          </a:p>
          <a:p>
            <a:pPr>
              <a:lnSpc>
                <a:spcPct val="90000"/>
              </a:lnSpc>
              <a:spcBef>
                <a:spcPts val="1001"/>
              </a:spcBef>
            </a:pPr>
            <a:endParaRPr lang="it-IT" sz="2400" b="0" strike="noStrike" spc="-1" dirty="0">
              <a:latin typeface="Arial"/>
            </a:endParaRPr>
          </a:p>
        </p:txBody>
      </p:sp>
      <p:pic>
        <p:nvPicPr>
          <p:cNvPr id="61" name="Immagine 9"/>
          <p:cNvPicPr/>
          <p:nvPr/>
        </p:nvPicPr>
        <p:blipFill>
          <a:blip r:embed="rId2"/>
          <a:stretch/>
        </p:blipFill>
        <p:spPr>
          <a:xfrm>
            <a:off x="623880" y="434880"/>
            <a:ext cx="2402280" cy="665280"/>
          </a:xfrm>
          <a:prstGeom prst="rect">
            <a:avLst/>
          </a:prstGeom>
          <a:ln>
            <a:noFill/>
          </a:ln>
        </p:spPr>
      </p:pic>
      <p:pic>
        <p:nvPicPr>
          <p:cNvPr id="62" name="Immagine 10"/>
          <p:cNvPicPr/>
          <p:nvPr/>
        </p:nvPicPr>
        <p:blipFill>
          <a:blip r:embed="rId3"/>
          <a:stretch/>
        </p:blipFill>
        <p:spPr>
          <a:xfrm>
            <a:off x="3661200" y="174960"/>
            <a:ext cx="3385080" cy="1184760"/>
          </a:xfrm>
          <a:prstGeom prst="rect">
            <a:avLst/>
          </a:prstGeom>
          <a:ln>
            <a:noFill/>
          </a:ln>
        </p:spPr>
      </p:pic>
      <p:pic>
        <p:nvPicPr>
          <p:cNvPr id="63" name="Immagine 11"/>
          <p:cNvPicPr/>
          <p:nvPr/>
        </p:nvPicPr>
        <p:blipFill>
          <a:blip r:embed="rId4"/>
          <a:stretch/>
        </p:blipFill>
        <p:spPr>
          <a:xfrm>
            <a:off x="4567320" y="6357960"/>
            <a:ext cx="496080" cy="4982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CustomShape 1"/>
          <p:cNvSpPr/>
          <p:nvPr/>
        </p:nvSpPr>
        <p:spPr>
          <a:xfrm>
            <a:off x="623880" y="1709640"/>
            <a:ext cx="7885080" cy="76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rmAutofit/>
          </a:bodyPr>
          <a:lstStyle/>
          <a:p>
            <a:pPr>
              <a:lnSpc>
                <a:spcPct val="90000"/>
              </a:lnSpc>
            </a:pPr>
            <a:r>
              <a:rPr lang="it-IT" sz="4000" b="0" strike="noStrike" spc="-1" dirty="0">
                <a:solidFill>
                  <a:srgbClr val="000000"/>
                </a:solidFill>
                <a:latin typeface="Calibri" pitchFamily="34" charset="0"/>
                <a:ea typeface="DejaVu Sans"/>
                <a:cs typeface="Calibri" pitchFamily="34" charset="0"/>
              </a:rPr>
              <a:t>L’esternalizzazione</a:t>
            </a:r>
            <a:endParaRPr lang="it-IT" sz="4000" b="0" strike="noStrike" spc="-1" dirty="0">
              <a:latin typeface="Calibri" pitchFamily="34" charset="0"/>
              <a:cs typeface="Calibri" pitchFamily="34" charset="0"/>
            </a:endParaRPr>
          </a:p>
        </p:txBody>
      </p:sp>
      <p:sp>
        <p:nvSpPr>
          <p:cNvPr id="65" name="CustomShape 2"/>
          <p:cNvSpPr/>
          <p:nvPr/>
        </p:nvSpPr>
        <p:spPr>
          <a:xfrm>
            <a:off x="654787" y="2875680"/>
            <a:ext cx="7885080" cy="3212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92500"/>
          </a:bodyPr>
          <a:lstStyle/>
          <a:p>
            <a:pPr algn="just">
              <a:lnSpc>
                <a:spcPct val="90000"/>
              </a:lnSpc>
              <a:spcBef>
                <a:spcPts val="1001"/>
              </a:spcBef>
            </a:pPr>
            <a:r>
              <a:rPr lang="it-IT" sz="2400" b="0" strike="noStrike" spc="-1" dirty="0">
                <a:solidFill>
                  <a:srgbClr val="000000"/>
                </a:solidFill>
                <a:latin typeface="Calibri"/>
                <a:ea typeface="DejaVu Sans"/>
              </a:rPr>
              <a:t>L’esternalizzazione è definita come il trasferimento, che avviene in base alla stipula del contratto, della produzione di servizi e attività strumentali di pubbliche amministrazioni a imprese private, pur continuando la stessa PA a finanziare l’attività e ad assumersi la responsabilità del soddisfacimento del bisogno pubblico</a:t>
            </a:r>
            <a:endParaRPr lang="it-IT" sz="2400" b="0" strike="noStrike" spc="-1" dirty="0">
              <a:latin typeface="Arial"/>
            </a:endParaRPr>
          </a:p>
          <a:p>
            <a:pPr algn="just">
              <a:lnSpc>
                <a:spcPct val="90000"/>
              </a:lnSpc>
              <a:spcBef>
                <a:spcPts val="1001"/>
              </a:spcBef>
            </a:pPr>
            <a:r>
              <a:rPr lang="it-IT" sz="2400" b="0" strike="noStrike" spc="-1" dirty="0">
                <a:solidFill>
                  <a:srgbClr val="000000"/>
                </a:solidFill>
                <a:latin typeface="Calibri"/>
                <a:ea typeface="DejaVu Sans"/>
              </a:rPr>
              <a:t>Due soggetti: 	PA effettua la scelta di esternalizzare</a:t>
            </a:r>
            <a:endParaRPr lang="it-IT" sz="2400" b="0" strike="noStrike" spc="-1" dirty="0">
              <a:latin typeface="Arial"/>
            </a:endParaRPr>
          </a:p>
          <a:p>
            <a:pPr algn="just">
              <a:lnSpc>
                <a:spcPct val="90000"/>
              </a:lnSpc>
              <a:spcBef>
                <a:spcPts val="1001"/>
              </a:spcBef>
            </a:pPr>
            <a:r>
              <a:rPr lang="it-IT" sz="2400" b="0" strike="noStrike" spc="-1" dirty="0">
                <a:solidFill>
                  <a:srgbClr val="000000"/>
                </a:solidFill>
                <a:latin typeface="Calibri"/>
                <a:ea typeface="DejaVu Sans"/>
              </a:rPr>
              <a:t>		</a:t>
            </a:r>
            <a:r>
              <a:rPr lang="it-IT" sz="2400" b="0" strike="noStrike" spc="-1" dirty="0" smtClean="0">
                <a:solidFill>
                  <a:srgbClr val="000000"/>
                </a:solidFill>
                <a:latin typeface="Calibri"/>
                <a:ea typeface="DejaVu Sans"/>
              </a:rPr>
              <a:t>Soggetto </a:t>
            </a:r>
            <a:r>
              <a:rPr lang="it-IT" sz="2400" b="0" strike="noStrike" spc="-1" dirty="0">
                <a:solidFill>
                  <a:srgbClr val="000000"/>
                </a:solidFill>
                <a:latin typeface="Calibri"/>
                <a:ea typeface="DejaVu Sans"/>
              </a:rPr>
              <a:t>affidatario del servizio</a:t>
            </a:r>
            <a:endParaRPr lang="it-IT" sz="2400" b="0" strike="noStrike" spc="-1" dirty="0">
              <a:latin typeface="Arial"/>
            </a:endParaRPr>
          </a:p>
          <a:p>
            <a:pPr algn="just">
              <a:lnSpc>
                <a:spcPct val="90000"/>
              </a:lnSpc>
              <a:spcBef>
                <a:spcPts val="1001"/>
              </a:spcBef>
            </a:pPr>
            <a:r>
              <a:rPr lang="it-IT" sz="2400" b="0" strike="noStrike" spc="-1" dirty="0">
                <a:solidFill>
                  <a:srgbClr val="000000"/>
                </a:solidFill>
                <a:latin typeface="Calibri"/>
                <a:ea typeface="DejaVu Sans"/>
              </a:rPr>
              <a:t>La scelta dell’affidatario richiede una procedura concorrenziale</a:t>
            </a:r>
            <a:endParaRPr lang="it-IT" sz="2400" b="0" strike="noStrike" spc="-1" dirty="0">
              <a:latin typeface="Arial"/>
            </a:endParaRPr>
          </a:p>
        </p:txBody>
      </p:sp>
      <p:pic>
        <p:nvPicPr>
          <p:cNvPr id="66" name="Immagine 9"/>
          <p:cNvPicPr/>
          <p:nvPr/>
        </p:nvPicPr>
        <p:blipFill>
          <a:blip r:embed="rId2"/>
          <a:stretch/>
        </p:blipFill>
        <p:spPr>
          <a:xfrm>
            <a:off x="623880" y="434880"/>
            <a:ext cx="2402280" cy="665280"/>
          </a:xfrm>
          <a:prstGeom prst="rect">
            <a:avLst/>
          </a:prstGeom>
          <a:ln>
            <a:noFill/>
          </a:ln>
        </p:spPr>
      </p:pic>
      <p:pic>
        <p:nvPicPr>
          <p:cNvPr id="67" name="Immagine 10"/>
          <p:cNvPicPr/>
          <p:nvPr/>
        </p:nvPicPr>
        <p:blipFill>
          <a:blip r:embed="rId3"/>
          <a:stretch/>
        </p:blipFill>
        <p:spPr>
          <a:xfrm>
            <a:off x="3661200" y="174960"/>
            <a:ext cx="3385080" cy="1184760"/>
          </a:xfrm>
          <a:prstGeom prst="rect">
            <a:avLst/>
          </a:prstGeom>
          <a:ln>
            <a:noFill/>
          </a:ln>
        </p:spPr>
      </p:pic>
      <p:pic>
        <p:nvPicPr>
          <p:cNvPr id="68" name="Immagine 11"/>
          <p:cNvPicPr/>
          <p:nvPr/>
        </p:nvPicPr>
        <p:blipFill>
          <a:blip r:embed="rId4"/>
          <a:stretch/>
        </p:blipFill>
        <p:spPr>
          <a:xfrm>
            <a:off x="4567320" y="6357960"/>
            <a:ext cx="496080" cy="4982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CustomShape 1"/>
          <p:cNvSpPr/>
          <p:nvPr/>
        </p:nvSpPr>
        <p:spPr>
          <a:xfrm>
            <a:off x="623880" y="1709640"/>
            <a:ext cx="7885080" cy="78325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rmAutofit/>
          </a:bodyPr>
          <a:lstStyle/>
          <a:p>
            <a:pPr>
              <a:lnSpc>
                <a:spcPct val="90000"/>
              </a:lnSpc>
            </a:pPr>
            <a:r>
              <a:rPr lang="it-IT" sz="4000" b="0" strike="noStrike" spc="-1" dirty="0">
                <a:solidFill>
                  <a:srgbClr val="000000"/>
                </a:solidFill>
                <a:latin typeface="Calibri" pitchFamily="34" charset="0"/>
                <a:ea typeface="DejaVu Sans"/>
                <a:cs typeface="Calibri" pitchFamily="34" charset="0"/>
              </a:rPr>
              <a:t>Il decalogo AIB</a:t>
            </a:r>
            <a:endParaRPr lang="it-IT" sz="4000" b="0" strike="noStrike" spc="-1" dirty="0">
              <a:latin typeface="Calibri" pitchFamily="34" charset="0"/>
              <a:cs typeface="Calibri" pitchFamily="34" charset="0"/>
            </a:endParaRPr>
          </a:p>
        </p:txBody>
      </p:sp>
      <p:sp>
        <p:nvSpPr>
          <p:cNvPr id="70" name="CustomShape 2"/>
          <p:cNvSpPr/>
          <p:nvPr/>
        </p:nvSpPr>
        <p:spPr>
          <a:xfrm>
            <a:off x="623880" y="2875680"/>
            <a:ext cx="7885080" cy="3212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a:lnSpc>
                <a:spcPct val="90000"/>
              </a:lnSpc>
              <a:spcBef>
                <a:spcPts val="601"/>
              </a:spcBef>
            </a:pPr>
            <a:r>
              <a:rPr lang="it-IT" sz="1600" b="0" strike="noStrike" spc="-1" dirty="0">
                <a:solidFill>
                  <a:srgbClr val="000000"/>
                </a:solidFill>
                <a:latin typeface="Calibri"/>
                <a:ea typeface="DejaVu Sans"/>
              </a:rPr>
              <a:t>Requisiti professionali</a:t>
            </a:r>
            <a:endParaRPr lang="it-IT" sz="1600" b="0" strike="noStrike" spc="-1" dirty="0">
              <a:latin typeface="Arial"/>
            </a:endParaRPr>
          </a:p>
          <a:p>
            <a:pPr>
              <a:lnSpc>
                <a:spcPct val="90000"/>
              </a:lnSpc>
              <a:spcBef>
                <a:spcPts val="601"/>
              </a:spcBef>
            </a:pPr>
            <a:r>
              <a:rPr lang="it-IT" sz="1600" b="0" strike="noStrike" spc="-1" dirty="0">
                <a:solidFill>
                  <a:srgbClr val="000000"/>
                </a:solidFill>
                <a:latin typeface="Calibri"/>
                <a:ea typeface="DejaVu Sans"/>
              </a:rPr>
              <a:t>Equa retribuzione</a:t>
            </a:r>
            <a:endParaRPr lang="it-IT" sz="1600" b="0" strike="noStrike" spc="-1" dirty="0">
              <a:latin typeface="Arial"/>
            </a:endParaRPr>
          </a:p>
          <a:p>
            <a:pPr>
              <a:lnSpc>
                <a:spcPct val="90000"/>
              </a:lnSpc>
              <a:spcBef>
                <a:spcPts val="601"/>
              </a:spcBef>
            </a:pPr>
            <a:r>
              <a:rPr lang="it-IT" sz="1600" b="0" strike="noStrike" spc="-1" dirty="0">
                <a:solidFill>
                  <a:srgbClr val="000000"/>
                </a:solidFill>
                <a:latin typeface="Calibri"/>
                <a:ea typeface="DejaVu Sans"/>
              </a:rPr>
              <a:t>Clausola sociale</a:t>
            </a:r>
            <a:endParaRPr lang="it-IT" sz="1600" b="0" strike="noStrike" spc="-1" dirty="0">
              <a:latin typeface="Arial"/>
            </a:endParaRPr>
          </a:p>
          <a:p>
            <a:pPr>
              <a:lnSpc>
                <a:spcPct val="90000"/>
              </a:lnSpc>
              <a:spcBef>
                <a:spcPts val="601"/>
              </a:spcBef>
            </a:pPr>
            <a:r>
              <a:rPr lang="it-IT" sz="1600" b="0" strike="noStrike" spc="-1" dirty="0">
                <a:solidFill>
                  <a:srgbClr val="000000"/>
                </a:solidFill>
                <a:latin typeface="Calibri"/>
                <a:ea typeface="DejaVu Sans"/>
              </a:rPr>
              <a:t>Adeguatezza degli importi a base di gara</a:t>
            </a:r>
            <a:endParaRPr lang="it-IT" sz="1600" b="0" strike="noStrike" spc="-1" dirty="0">
              <a:latin typeface="Arial"/>
            </a:endParaRPr>
          </a:p>
          <a:p>
            <a:pPr>
              <a:lnSpc>
                <a:spcPct val="90000"/>
              </a:lnSpc>
              <a:spcBef>
                <a:spcPts val="601"/>
              </a:spcBef>
            </a:pPr>
            <a:r>
              <a:rPr lang="it-IT" sz="1600" b="0" strike="noStrike" spc="-1" dirty="0">
                <a:solidFill>
                  <a:srgbClr val="000000"/>
                </a:solidFill>
                <a:latin typeface="Calibri"/>
                <a:ea typeface="DejaVu Sans"/>
              </a:rPr>
              <a:t>Requisiti di ammissione alle procedure di gara</a:t>
            </a:r>
            <a:endParaRPr lang="it-IT" sz="1600" b="0" strike="noStrike" spc="-1" dirty="0">
              <a:latin typeface="Arial"/>
            </a:endParaRPr>
          </a:p>
          <a:p>
            <a:pPr>
              <a:lnSpc>
                <a:spcPct val="90000"/>
              </a:lnSpc>
              <a:spcBef>
                <a:spcPts val="601"/>
              </a:spcBef>
            </a:pPr>
            <a:r>
              <a:rPr lang="it-IT" sz="1600" b="0" strike="noStrike" spc="-1" dirty="0">
                <a:solidFill>
                  <a:srgbClr val="000000"/>
                </a:solidFill>
                <a:latin typeface="Calibri"/>
                <a:ea typeface="DejaVu Sans"/>
              </a:rPr>
              <a:t>Possesso di un sistema di qualità certificato</a:t>
            </a:r>
            <a:endParaRPr lang="it-IT" sz="1600" b="0" strike="noStrike" spc="-1" dirty="0">
              <a:latin typeface="Arial"/>
            </a:endParaRPr>
          </a:p>
          <a:p>
            <a:pPr>
              <a:lnSpc>
                <a:spcPct val="90000"/>
              </a:lnSpc>
              <a:spcBef>
                <a:spcPts val="601"/>
              </a:spcBef>
            </a:pPr>
            <a:r>
              <a:rPr lang="it-IT" sz="1600" b="0" strike="noStrike" spc="-1" dirty="0">
                <a:solidFill>
                  <a:srgbClr val="000000"/>
                </a:solidFill>
                <a:latin typeface="Calibri"/>
                <a:ea typeface="DejaVu Sans"/>
              </a:rPr>
              <a:t>Criterio di aggiudicazione</a:t>
            </a:r>
            <a:endParaRPr lang="it-IT" sz="1600" b="0" strike="noStrike" spc="-1" dirty="0">
              <a:latin typeface="Arial"/>
            </a:endParaRPr>
          </a:p>
          <a:p>
            <a:pPr>
              <a:lnSpc>
                <a:spcPct val="90000"/>
              </a:lnSpc>
              <a:spcBef>
                <a:spcPts val="601"/>
              </a:spcBef>
            </a:pPr>
            <a:r>
              <a:rPr lang="it-IT" sz="1600" b="0" strike="noStrike" spc="-1" dirty="0">
                <a:solidFill>
                  <a:srgbClr val="000000"/>
                </a:solidFill>
                <a:latin typeface="Calibri"/>
                <a:ea typeface="DejaVu Sans"/>
              </a:rPr>
              <a:t>Ponderazione dei fattori di valutazione</a:t>
            </a:r>
            <a:endParaRPr lang="it-IT" sz="1600" b="0" strike="noStrike" spc="-1" dirty="0">
              <a:latin typeface="Arial"/>
            </a:endParaRPr>
          </a:p>
          <a:p>
            <a:pPr>
              <a:lnSpc>
                <a:spcPct val="90000"/>
              </a:lnSpc>
              <a:spcBef>
                <a:spcPts val="601"/>
              </a:spcBef>
            </a:pPr>
            <a:r>
              <a:rPr lang="it-IT" sz="1600" b="0" strike="noStrike" spc="-1" dirty="0">
                <a:solidFill>
                  <a:srgbClr val="000000"/>
                </a:solidFill>
                <a:latin typeface="Calibri"/>
                <a:ea typeface="DejaVu Sans"/>
              </a:rPr>
              <a:t>Criteri e modalità di attribuzione dei punteggi dell’offerta tecnica</a:t>
            </a:r>
            <a:endParaRPr lang="it-IT" sz="1600" b="0" strike="noStrike" spc="-1" dirty="0">
              <a:latin typeface="Arial"/>
            </a:endParaRPr>
          </a:p>
          <a:p>
            <a:pPr>
              <a:lnSpc>
                <a:spcPct val="90000"/>
              </a:lnSpc>
              <a:spcBef>
                <a:spcPts val="601"/>
              </a:spcBef>
            </a:pPr>
            <a:r>
              <a:rPr lang="it-IT" sz="1600" b="0" strike="noStrike" spc="-1" dirty="0">
                <a:solidFill>
                  <a:srgbClr val="000000"/>
                </a:solidFill>
                <a:latin typeface="Calibri"/>
                <a:ea typeface="DejaVu Sans"/>
              </a:rPr>
              <a:t>Criteri e modalità di attribuzione dei punteggi dell’offerta economica</a:t>
            </a:r>
            <a:endParaRPr lang="it-IT" sz="1600" b="0" strike="noStrike" spc="-1" dirty="0">
              <a:latin typeface="Arial"/>
            </a:endParaRPr>
          </a:p>
        </p:txBody>
      </p:sp>
      <p:pic>
        <p:nvPicPr>
          <p:cNvPr id="71" name="Immagine 9"/>
          <p:cNvPicPr/>
          <p:nvPr/>
        </p:nvPicPr>
        <p:blipFill>
          <a:blip r:embed="rId2"/>
          <a:stretch/>
        </p:blipFill>
        <p:spPr>
          <a:xfrm>
            <a:off x="623880" y="434880"/>
            <a:ext cx="2402280" cy="665280"/>
          </a:xfrm>
          <a:prstGeom prst="rect">
            <a:avLst/>
          </a:prstGeom>
          <a:ln>
            <a:noFill/>
          </a:ln>
        </p:spPr>
      </p:pic>
      <p:pic>
        <p:nvPicPr>
          <p:cNvPr id="72" name="Immagine 10"/>
          <p:cNvPicPr/>
          <p:nvPr/>
        </p:nvPicPr>
        <p:blipFill>
          <a:blip r:embed="rId3"/>
          <a:stretch/>
        </p:blipFill>
        <p:spPr>
          <a:xfrm>
            <a:off x="3661200" y="174960"/>
            <a:ext cx="3385080" cy="1184760"/>
          </a:xfrm>
          <a:prstGeom prst="rect">
            <a:avLst/>
          </a:prstGeom>
          <a:ln>
            <a:noFill/>
          </a:ln>
        </p:spPr>
      </p:pic>
      <p:pic>
        <p:nvPicPr>
          <p:cNvPr id="73" name="Immagine 11"/>
          <p:cNvPicPr/>
          <p:nvPr/>
        </p:nvPicPr>
        <p:blipFill>
          <a:blip r:embed="rId4"/>
          <a:stretch/>
        </p:blipFill>
        <p:spPr>
          <a:xfrm>
            <a:off x="4567320" y="6357960"/>
            <a:ext cx="496080" cy="4982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CustomShape 1"/>
          <p:cNvSpPr/>
          <p:nvPr/>
        </p:nvSpPr>
        <p:spPr>
          <a:xfrm>
            <a:off x="623880" y="1709640"/>
            <a:ext cx="7885080" cy="1215304"/>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rmAutofit/>
          </a:bodyPr>
          <a:lstStyle/>
          <a:p>
            <a:pPr>
              <a:lnSpc>
                <a:spcPct val="90000"/>
              </a:lnSpc>
            </a:pPr>
            <a:r>
              <a:rPr lang="it-IT" sz="4000" b="0" strike="noStrike" spc="-1" dirty="0">
                <a:solidFill>
                  <a:srgbClr val="000000"/>
                </a:solidFill>
                <a:latin typeface="Calibri" pitchFamily="34" charset="0"/>
                <a:ea typeface="DejaVu Sans"/>
                <a:cs typeface="Calibri" pitchFamily="34" charset="0"/>
              </a:rPr>
              <a:t>La guida del Dipartimento della Funzione Pubblica</a:t>
            </a:r>
            <a:endParaRPr lang="it-IT" sz="4000" b="0" strike="noStrike" spc="-1" dirty="0">
              <a:latin typeface="Calibri" pitchFamily="34" charset="0"/>
              <a:cs typeface="Calibri" pitchFamily="34" charset="0"/>
            </a:endParaRPr>
          </a:p>
        </p:txBody>
      </p:sp>
      <p:sp>
        <p:nvSpPr>
          <p:cNvPr id="75" name="CustomShape 2"/>
          <p:cNvSpPr/>
          <p:nvPr/>
        </p:nvSpPr>
        <p:spPr>
          <a:xfrm>
            <a:off x="623880" y="3429000"/>
            <a:ext cx="7885080" cy="2658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90000"/>
              </a:lnSpc>
              <a:spcBef>
                <a:spcPts val="1001"/>
              </a:spcBef>
            </a:pPr>
            <a:r>
              <a:rPr lang="it-IT" sz="2400" b="0" strike="noStrike" spc="-1" dirty="0">
                <a:solidFill>
                  <a:srgbClr val="000000"/>
                </a:solidFill>
                <a:latin typeface="Calibri"/>
                <a:ea typeface="DejaVu Sans"/>
              </a:rPr>
              <a:t>Il DFP è impegnato nella definizione di strumenti volti a favorire l’utilizzo efficace delle esternalizzazioni da parte delle PA. Ha coordinato un tavolo di lavoro nel contesto di protocolli d’intesa «Qualità ed efficienza della PA» e prodotto la GUIDA, strumento agile che indica modalità, fasi, benefici per esternalizzare con successo</a:t>
            </a:r>
            <a:endParaRPr lang="it-IT" sz="2400" b="0" strike="noStrike" spc="-1" dirty="0">
              <a:latin typeface="Arial"/>
            </a:endParaRPr>
          </a:p>
        </p:txBody>
      </p:sp>
      <p:pic>
        <p:nvPicPr>
          <p:cNvPr id="76" name="Immagine 9"/>
          <p:cNvPicPr/>
          <p:nvPr/>
        </p:nvPicPr>
        <p:blipFill>
          <a:blip r:embed="rId2"/>
          <a:stretch/>
        </p:blipFill>
        <p:spPr>
          <a:xfrm>
            <a:off x="623880" y="434880"/>
            <a:ext cx="2402280" cy="665280"/>
          </a:xfrm>
          <a:prstGeom prst="rect">
            <a:avLst/>
          </a:prstGeom>
          <a:ln>
            <a:noFill/>
          </a:ln>
        </p:spPr>
      </p:pic>
      <p:pic>
        <p:nvPicPr>
          <p:cNvPr id="77" name="Immagine 10"/>
          <p:cNvPicPr/>
          <p:nvPr/>
        </p:nvPicPr>
        <p:blipFill>
          <a:blip r:embed="rId3"/>
          <a:stretch/>
        </p:blipFill>
        <p:spPr>
          <a:xfrm>
            <a:off x="3661200" y="174960"/>
            <a:ext cx="3385080" cy="1184760"/>
          </a:xfrm>
          <a:prstGeom prst="rect">
            <a:avLst/>
          </a:prstGeom>
          <a:ln>
            <a:noFill/>
          </a:ln>
        </p:spPr>
      </p:pic>
      <p:pic>
        <p:nvPicPr>
          <p:cNvPr id="78" name="Immagine 11"/>
          <p:cNvPicPr/>
          <p:nvPr/>
        </p:nvPicPr>
        <p:blipFill>
          <a:blip r:embed="rId4"/>
          <a:stretch/>
        </p:blipFill>
        <p:spPr>
          <a:xfrm>
            <a:off x="4567320" y="6357960"/>
            <a:ext cx="496080" cy="4982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CustomShape 1"/>
          <p:cNvSpPr/>
          <p:nvPr/>
        </p:nvSpPr>
        <p:spPr>
          <a:xfrm>
            <a:off x="623880" y="1709640"/>
            <a:ext cx="7885080" cy="726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rmAutofit/>
          </a:bodyPr>
          <a:lstStyle/>
          <a:p>
            <a:pPr>
              <a:lnSpc>
                <a:spcPct val="90000"/>
              </a:lnSpc>
            </a:pPr>
            <a:r>
              <a:rPr lang="it-IT" sz="4000" b="0" strike="noStrike" spc="-1" dirty="0">
                <a:solidFill>
                  <a:srgbClr val="000000"/>
                </a:solidFill>
                <a:latin typeface="Calibri" pitchFamily="34" charset="0"/>
                <a:ea typeface="DejaVu Sans"/>
                <a:cs typeface="Calibri" pitchFamily="34" charset="0"/>
              </a:rPr>
              <a:t>Il </a:t>
            </a:r>
            <a:r>
              <a:rPr lang="it-IT" sz="4000" b="0" strike="noStrike" spc="-1" dirty="0" err="1">
                <a:solidFill>
                  <a:srgbClr val="000000"/>
                </a:solidFill>
                <a:latin typeface="Calibri" pitchFamily="34" charset="0"/>
                <a:ea typeface="DejaVu Sans"/>
                <a:cs typeface="Calibri" pitchFamily="34" charset="0"/>
              </a:rPr>
              <a:t>D.Lgs</a:t>
            </a:r>
            <a:r>
              <a:rPr lang="it-IT" sz="4000" b="0" strike="noStrike" spc="-1" dirty="0">
                <a:solidFill>
                  <a:srgbClr val="000000"/>
                </a:solidFill>
                <a:latin typeface="Calibri" pitchFamily="34" charset="0"/>
                <a:ea typeface="DejaVu Sans"/>
                <a:cs typeface="Calibri" pitchFamily="34" charset="0"/>
              </a:rPr>
              <a:t> 50/2016</a:t>
            </a:r>
            <a:endParaRPr lang="it-IT" sz="4000" b="0" strike="noStrike" spc="-1" dirty="0">
              <a:latin typeface="Calibri" pitchFamily="34" charset="0"/>
              <a:cs typeface="Calibri" pitchFamily="34" charset="0"/>
            </a:endParaRPr>
          </a:p>
        </p:txBody>
      </p:sp>
      <p:sp>
        <p:nvSpPr>
          <p:cNvPr id="80" name="CustomShape 2"/>
          <p:cNvSpPr/>
          <p:nvPr/>
        </p:nvSpPr>
        <p:spPr>
          <a:xfrm>
            <a:off x="623880" y="2570760"/>
            <a:ext cx="7885080" cy="3516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85000" lnSpcReduction="20000"/>
          </a:bodyPr>
          <a:lstStyle/>
          <a:p>
            <a:pPr algn="just">
              <a:lnSpc>
                <a:spcPct val="90000"/>
              </a:lnSpc>
              <a:spcBef>
                <a:spcPts val="1001"/>
              </a:spcBef>
            </a:pPr>
            <a:r>
              <a:rPr lang="it-IT" sz="2400" b="0" strike="noStrike" spc="-1">
                <a:solidFill>
                  <a:srgbClr val="000000"/>
                </a:solidFill>
                <a:latin typeface="Calibri"/>
                <a:ea typeface="DejaVu Sans"/>
              </a:rPr>
              <a:t>Strumento attuativo di questo livello di cooperazione </a:t>
            </a:r>
            <a:endParaRPr lang="it-IT" sz="2400" b="0" strike="noStrike" spc="-1">
              <a:latin typeface="Arial"/>
            </a:endParaRPr>
          </a:p>
          <a:p>
            <a:pPr algn="just">
              <a:lnSpc>
                <a:spcPct val="90000"/>
              </a:lnSpc>
              <a:spcBef>
                <a:spcPts val="1001"/>
              </a:spcBef>
            </a:pPr>
            <a:r>
              <a:rPr lang="it-IT" sz="2400" b="0" strike="noStrike" spc="-1">
                <a:solidFill>
                  <a:srgbClr val="000000"/>
                </a:solidFill>
                <a:latin typeface="Calibri"/>
                <a:ea typeface="DejaVu Sans"/>
              </a:rPr>
              <a:t>Artt. 1-3 Oggetto</a:t>
            </a:r>
            <a:endParaRPr lang="it-IT" sz="2400" b="0" strike="noStrike" spc="-1">
              <a:latin typeface="Arial"/>
            </a:endParaRPr>
          </a:p>
          <a:p>
            <a:pPr algn="just">
              <a:lnSpc>
                <a:spcPct val="90000"/>
              </a:lnSpc>
              <a:spcBef>
                <a:spcPts val="1001"/>
              </a:spcBef>
            </a:pPr>
            <a:r>
              <a:rPr lang="it-IT" sz="2400" b="0" strike="noStrike" spc="-1">
                <a:solidFill>
                  <a:srgbClr val="000000"/>
                </a:solidFill>
                <a:latin typeface="Calibri"/>
                <a:ea typeface="DejaVu Sans"/>
              </a:rPr>
              <a:t>Artt. 21-27 Pianificazione, programmazione e progettazione. La SA deve effettuare una valutazione complessiva dei servizi al fine di individuare quelli su cui concentrare risorse professionali, tecnologiche e finanziarie e stabilire i tempi di intervento</a:t>
            </a:r>
            <a:endParaRPr lang="it-IT" sz="2400" b="0" strike="noStrike" spc="-1">
              <a:latin typeface="Arial"/>
            </a:endParaRPr>
          </a:p>
          <a:p>
            <a:pPr algn="just">
              <a:lnSpc>
                <a:spcPct val="90000"/>
              </a:lnSpc>
              <a:spcBef>
                <a:spcPts val="1001"/>
              </a:spcBef>
            </a:pPr>
            <a:r>
              <a:rPr lang="it-IT" sz="2400" b="0" strike="noStrike" spc="-1">
                <a:solidFill>
                  <a:srgbClr val="000000"/>
                </a:solidFill>
                <a:latin typeface="Calibri"/>
                <a:ea typeface="DejaVu Sans"/>
              </a:rPr>
              <a:t>Artt. 28-34 Principi comuni. La qualità della prestazione si svolge nel rispetto dei principi di economicità, efficacia, tempestività, correttezza, libera concorrenza (art. 30). Definizione del Responsabile Unico del Procedimento (RUP) (art. 31)</a:t>
            </a:r>
            <a:endParaRPr lang="it-IT" sz="2400" b="0" strike="noStrike" spc="-1">
              <a:latin typeface="Arial"/>
            </a:endParaRPr>
          </a:p>
          <a:p>
            <a:pPr algn="just">
              <a:lnSpc>
                <a:spcPct val="90000"/>
              </a:lnSpc>
              <a:spcBef>
                <a:spcPts val="1001"/>
              </a:spcBef>
            </a:pPr>
            <a:r>
              <a:rPr lang="it-IT" sz="2400" b="0" strike="noStrike" spc="-1">
                <a:solidFill>
                  <a:srgbClr val="000000"/>
                </a:solidFill>
                <a:latin typeface="Calibri"/>
                <a:ea typeface="DejaVu Sans"/>
              </a:rPr>
              <a:t>Artt. 35-36 Soglie. Metodi di rilevazione di calcolo del valore stimato dell’appalto (art. 35 soglie di rilevanza comunitaria e comma D all. IX)</a:t>
            </a:r>
            <a:endParaRPr lang="it-IT" sz="2400" b="0" strike="noStrike" spc="-1">
              <a:latin typeface="Arial"/>
            </a:endParaRPr>
          </a:p>
        </p:txBody>
      </p:sp>
      <p:pic>
        <p:nvPicPr>
          <p:cNvPr id="81" name="Immagine 9"/>
          <p:cNvPicPr/>
          <p:nvPr/>
        </p:nvPicPr>
        <p:blipFill>
          <a:blip r:embed="rId2"/>
          <a:stretch/>
        </p:blipFill>
        <p:spPr>
          <a:xfrm>
            <a:off x="623880" y="434880"/>
            <a:ext cx="2402280" cy="665280"/>
          </a:xfrm>
          <a:prstGeom prst="rect">
            <a:avLst/>
          </a:prstGeom>
          <a:ln>
            <a:noFill/>
          </a:ln>
        </p:spPr>
      </p:pic>
      <p:pic>
        <p:nvPicPr>
          <p:cNvPr id="82" name="Immagine 10"/>
          <p:cNvPicPr/>
          <p:nvPr/>
        </p:nvPicPr>
        <p:blipFill>
          <a:blip r:embed="rId3"/>
          <a:stretch/>
        </p:blipFill>
        <p:spPr>
          <a:xfrm>
            <a:off x="3661200" y="174960"/>
            <a:ext cx="3385080" cy="1184760"/>
          </a:xfrm>
          <a:prstGeom prst="rect">
            <a:avLst/>
          </a:prstGeom>
          <a:ln>
            <a:noFill/>
          </a:ln>
        </p:spPr>
      </p:pic>
      <p:pic>
        <p:nvPicPr>
          <p:cNvPr id="83" name="Immagine 11"/>
          <p:cNvPicPr/>
          <p:nvPr/>
        </p:nvPicPr>
        <p:blipFill>
          <a:blip r:embed="rId4"/>
          <a:stretch/>
        </p:blipFill>
        <p:spPr>
          <a:xfrm>
            <a:off x="4567320" y="6357960"/>
            <a:ext cx="496080" cy="4982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CustomShape 1"/>
          <p:cNvSpPr/>
          <p:nvPr/>
        </p:nvSpPr>
        <p:spPr>
          <a:xfrm>
            <a:off x="623880" y="1709640"/>
            <a:ext cx="7885080" cy="938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rmAutofit/>
          </a:bodyPr>
          <a:lstStyle/>
          <a:p>
            <a:pPr>
              <a:lnSpc>
                <a:spcPct val="90000"/>
              </a:lnSpc>
            </a:pPr>
            <a:r>
              <a:rPr lang="it-IT" sz="4000" spc="-1" dirty="0">
                <a:solidFill>
                  <a:srgbClr val="000000"/>
                </a:solidFill>
                <a:latin typeface="Calibri" pitchFamily="34" charset="0"/>
                <a:cs typeface="Calibri" pitchFamily="34" charset="0"/>
              </a:rPr>
              <a:t>Il </a:t>
            </a:r>
            <a:r>
              <a:rPr lang="it-IT" sz="4000" spc="-1" dirty="0" err="1">
                <a:solidFill>
                  <a:srgbClr val="000000"/>
                </a:solidFill>
                <a:latin typeface="Calibri" pitchFamily="34" charset="0"/>
                <a:cs typeface="Calibri" pitchFamily="34" charset="0"/>
              </a:rPr>
              <a:t>D.Lgs</a:t>
            </a:r>
            <a:r>
              <a:rPr lang="it-IT" sz="4000" spc="-1" dirty="0">
                <a:solidFill>
                  <a:srgbClr val="000000"/>
                </a:solidFill>
                <a:latin typeface="Calibri" pitchFamily="34" charset="0"/>
                <a:cs typeface="Calibri" pitchFamily="34" charset="0"/>
              </a:rPr>
              <a:t> 50/2016</a:t>
            </a:r>
            <a:endParaRPr lang="it-IT" sz="4000" b="0" strike="noStrike" spc="-1" dirty="0">
              <a:latin typeface="Calibri" pitchFamily="34" charset="0"/>
              <a:cs typeface="Calibri" pitchFamily="34" charset="0"/>
            </a:endParaRPr>
          </a:p>
        </p:txBody>
      </p:sp>
      <p:sp>
        <p:nvSpPr>
          <p:cNvPr id="85" name="CustomShape 2"/>
          <p:cNvSpPr/>
          <p:nvPr/>
        </p:nvSpPr>
        <p:spPr>
          <a:xfrm>
            <a:off x="623880" y="2769840"/>
            <a:ext cx="7885080" cy="3318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lnSpcReduction="10000"/>
          </a:bodyPr>
          <a:lstStyle/>
          <a:p>
            <a:pPr>
              <a:lnSpc>
                <a:spcPct val="90000"/>
              </a:lnSpc>
              <a:spcBef>
                <a:spcPts val="1001"/>
              </a:spcBef>
            </a:pPr>
            <a:r>
              <a:rPr lang="it-IT" sz="2400" b="0" strike="noStrike" spc="-1" dirty="0">
                <a:solidFill>
                  <a:srgbClr val="000000"/>
                </a:solidFill>
                <a:latin typeface="Calibri"/>
                <a:ea typeface="DejaVu Sans"/>
              </a:rPr>
              <a:t>Artt. 36-43 Qualificazione delle SA</a:t>
            </a:r>
            <a:endParaRPr lang="it-IT" sz="2400" b="0" strike="noStrike" spc="-1" dirty="0">
              <a:latin typeface="Arial"/>
            </a:endParaRPr>
          </a:p>
          <a:p>
            <a:pPr>
              <a:lnSpc>
                <a:spcPct val="90000"/>
              </a:lnSpc>
              <a:spcBef>
                <a:spcPts val="1001"/>
              </a:spcBef>
            </a:pPr>
            <a:r>
              <a:rPr lang="it-IT" sz="2400" b="0" strike="noStrike" spc="-1" dirty="0">
                <a:solidFill>
                  <a:srgbClr val="000000"/>
                </a:solidFill>
                <a:latin typeface="Calibri"/>
                <a:ea typeface="DejaVu Sans"/>
              </a:rPr>
              <a:t>Art. 37 SA devono essere in possesso della necessaria qualificazione di cui all’art. 38</a:t>
            </a:r>
            <a:endParaRPr lang="it-IT" sz="2400" b="0" strike="noStrike" spc="-1" dirty="0">
              <a:latin typeface="Arial"/>
            </a:endParaRPr>
          </a:p>
          <a:p>
            <a:pPr>
              <a:lnSpc>
                <a:spcPct val="90000"/>
              </a:lnSpc>
              <a:spcBef>
                <a:spcPts val="1001"/>
              </a:spcBef>
            </a:pPr>
            <a:r>
              <a:rPr lang="it-IT" sz="2400" b="0" strike="noStrike" spc="-1" dirty="0">
                <a:solidFill>
                  <a:srgbClr val="000000"/>
                </a:solidFill>
                <a:latin typeface="Calibri"/>
                <a:ea typeface="DejaVu Sans"/>
              </a:rPr>
              <a:t>Comuni non capoluogo di provincia procedono ricorrendo (co.4) alla Centrale di Committenza o mediante aggregazione comune quali unioni di comuni costituite o qualificate come centrali di committenza o associandosi o consorziandosi in centrale di committenza mediante convenzione</a:t>
            </a:r>
            <a:endParaRPr lang="it-IT" sz="2400" b="0" strike="noStrike" spc="-1" dirty="0">
              <a:latin typeface="Arial"/>
            </a:endParaRPr>
          </a:p>
          <a:p>
            <a:pPr>
              <a:lnSpc>
                <a:spcPct val="90000"/>
              </a:lnSpc>
              <a:spcBef>
                <a:spcPts val="1001"/>
              </a:spcBef>
            </a:pPr>
            <a:r>
              <a:rPr lang="it-IT" sz="1500" b="0" i="1" strike="noStrike" spc="-1" dirty="0">
                <a:solidFill>
                  <a:srgbClr val="000000"/>
                </a:solidFill>
                <a:latin typeface="Calibri"/>
                <a:ea typeface="DejaVu Sans"/>
              </a:rPr>
              <a:t>(comma sospeso fino al 31 dicembre 2021 dall'art. 1, comma 1, </a:t>
            </a:r>
            <a:r>
              <a:rPr lang="it-IT" sz="1500" b="0" i="1" strike="noStrike" spc="-1" dirty="0" err="1">
                <a:solidFill>
                  <a:srgbClr val="000000"/>
                </a:solidFill>
                <a:latin typeface="Calibri"/>
                <a:ea typeface="DejaVu Sans"/>
              </a:rPr>
              <a:t>lett</a:t>
            </a:r>
            <a:r>
              <a:rPr lang="it-IT" sz="1500" b="0" i="1" strike="noStrike" spc="-1" dirty="0">
                <a:solidFill>
                  <a:srgbClr val="000000"/>
                </a:solidFill>
                <a:latin typeface="Calibri"/>
                <a:ea typeface="DejaVu Sans"/>
              </a:rPr>
              <a:t>. a), della legge n. 55 del 2019, come modificato dall'art. 8, comma 7, della legge n. 120 del 2020)</a:t>
            </a:r>
            <a:endParaRPr lang="it-IT" sz="1500" b="0" strike="noStrike" spc="-1" dirty="0">
              <a:latin typeface="Arial"/>
            </a:endParaRPr>
          </a:p>
          <a:p>
            <a:pPr>
              <a:lnSpc>
                <a:spcPct val="90000"/>
              </a:lnSpc>
              <a:spcBef>
                <a:spcPts val="1001"/>
              </a:spcBef>
            </a:pPr>
            <a:endParaRPr lang="it-IT" sz="1500" b="0" strike="noStrike" spc="-1" dirty="0">
              <a:latin typeface="Arial"/>
            </a:endParaRPr>
          </a:p>
        </p:txBody>
      </p:sp>
      <p:pic>
        <p:nvPicPr>
          <p:cNvPr id="86" name="Immagine 9"/>
          <p:cNvPicPr/>
          <p:nvPr/>
        </p:nvPicPr>
        <p:blipFill>
          <a:blip r:embed="rId2"/>
          <a:stretch/>
        </p:blipFill>
        <p:spPr>
          <a:xfrm>
            <a:off x="623880" y="434880"/>
            <a:ext cx="2402280" cy="665280"/>
          </a:xfrm>
          <a:prstGeom prst="rect">
            <a:avLst/>
          </a:prstGeom>
          <a:ln>
            <a:noFill/>
          </a:ln>
        </p:spPr>
      </p:pic>
      <p:pic>
        <p:nvPicPr>
          <p:cNvPr id="87" name="Immagine 10"/>
          <p:cNvPicPr/>
          <p:nvPr/>
        </p:nvPicPr>
        <p:blipFill>
          <a:blip r:embed="rId3"/>
          <a:stretch/>
        </p:blipFill>
        <p:spPr>
          <a:xfrm>
            <a:off x="3661200" y="174960"/>
            <a:ext cx="3385080" cy="1184760"/>
          </a:xfrm>
          <a:prstGeom prst="rect">
            <a:avLst/>
          </a:prstGeom>
          <a:ln>
            <a:noFill/>
          </a:ln>
        </p:spPr>
      </p:pic>
      <p:pic>
        <p:nvPicPr>
          <p:cNvPr id="88" name="Immagine 11"/>
          <p:cNvPicPr/>
          <p:nvPr/>
        </p:nvPicPr>
        <p:blipFill>
          <a:blip r:embed="rId4"/>
          <a:stretch/>
        </p:blipFill>
        <p:spPr>
          <a:xfrm>
            <a:off x="4567320" y="6357960"/>
            <a:ext cx="496080" cy="4982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CustomShape 1"/>
          <p:cNvSpPr/>
          <p:nvPr/>
        </p:nvSpPr>
        <p:spPr>
          <a:xfrm>
            <a:off x="623880" y="1709640"/>
            <a:ext cx="7885080" cy="726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rmAutofit/>
          </a:bodyPr>
          <a:lstStyle/>
          <a:p>
            <a:pPr>
              <a:lnSpc>
                <a:spcPct val="90000"/>
              </a:lnSpc>
            </a:pPr>
            <a:r>
              <a:rPr lang="it-IT" sz="4000" b="0" strike="noStrike" spc="-1" dirty="0">
                <a:solidFill>
                  <a:srgbClr val="000000"/>
                </a:solidFill>
                <a:latin typeface="Calibri" pitchFamily="34" charset="0"/>
                <a:ea typeface="DejaVu Sans"/>
                <a:cs typeface="Calibri" pitchFamily="34" charset="0"/>
              </a:rPr>
              <a:t>Il </a:t>
            </a:r>
            <a:r>
              <a:rPr lang="it-IT" sz="4000" b="0" strike="noStrike" spc="-1" dirty="0" err="1">
                <a:solidFill>
                  <a:srgbClr val="000000"/>
                </a:solidFill>
                <a:latin typeface="Calibri" pitchFamily="34" charset="0"/>
                <a:ea typeface="DejaVu Sans"/>
                <a:cs typeface="Calibri" pitchFamily="34" charset="0"/>
              </a:rPr>
              <a:t>D.Lgs</a:t>
            </a:r>
            <a:r>
              <a:rPr lang="it-IT" sz="4000" b="0" strike="noStrike" spc="-1" dirty="0">
                <a:solidFill>
                  <a:srgbClr val="000000"/>
                </a:solidFill>
                <a:latin typeface="Calibri" pitchFamily="34" charset="0"/>
                <a:ea typeface="DejaVu Sans"/>
                <a:cs typeface="Calibri" pitchFamily="34" charset="0"/>
              </a:rPr>
              <a:t> 50/2016</a:t>
            </a:r>
            <a:endParaRPr lang="it-IT" sz="4000" b="0" strike="noStrike" spc="-1" dirty="0">
              <a:latin typeface="Calibri" pitchFamily="34" charset="0"/>
              <a:cs typeface="Calibri" pitchFamily="34" charset="0"/>
            </a:endParaRPr>
          </a:p>
        </p:txBody>
      </p:sp>
      <p:sp>
        <p:nvSpPr>
          <p:cNvPr id="90" name="CustomShape 2"/>
          <p:cNvSpPr/>
          <p:nvPr/>
        </p:nvSpPr>
        <p:spPr>
          <a:xfrm>
            <a:off x="623880" y="2849040"/>
            <a:ext cx="7885080" cy="3238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85000" lnSpcReduction="20000"/>
          </a:bodyPr>
          <a:lstStyle/>
          <a:p>
            <a:pPr algn="just">
              <a:lnSpc>
                <a:spcPct val="90000"/>
              </a:lnSpc>
              <a:spcBef>
                <a:spcPts val="1001"/>
              </a:spcBef>
            </a:pPr>
            <a:r>
              <a:rPr lang="it-IT" sz="2400" b="0" strike="noStrike" spc="-1">
                <a:solidFill>
                  <a:srgbClr val="000000"/>
                </a:solidFill>
                <a:latin typeface="Calibri"/>
                <a:ea typeface="DejaVu Sans"/>
              </a:rPr>
              <a:t>Att.44-53 Affidamento</a:t>
            </a:r>
            <a:endParaRPr lang="it-IT" sz="2400" b="0" strike="noStrike" spc="-1">
              <a:latin typeface="Arial"/>
            </a:endParaRPr>
          </a:p>
          <a:p>
            <a:pPr algn="just">
              <a:lnSpc>
                <a:spcPct val="90000"/>
              </a:lnSpc>
              <a:spcBef>
                <a:spcPts val="1001"/>
              </a:spcBef>
            </a:pPr>
            <a:r>
              <a:rPr lang="it-IT" sz="2400" b="0" strike="noStrike" spc="-1">
                <a:solidFill>
                  <a:srgbClr val="000000"/>
                </a:solidFill>
                <a:latin typeface="Calibri"/>
                <a:ea typeface="DejaVu Sans"/>
              </a:rPr>
              <a:t>Artt. 54-58 Tecniche e strumenti. Nel rispetto dei principi di trasparenza, semplificazione ed efficacia delle procedure, le SA ricorrono a procedure di gara interamente gestite con sistemi telematici </a:t>
            </a:r>
            <a:endParaRPr lang="it-IT" sz="2400" b="0" strike="noStrike" spc="-1">
              <a:latin typeface="Arial"/>
            </a:endParaRPr>
          </a:p>
          <a:p>
            <a:pPr algn="just">
              <a:lnSpc>
                <a:spcPct val="90000"/>
              </a:lnSpc>
              <a:spcBef>
                <a:spcPts val="1001"/>
              </a:spcBef>
            </a:pPr>
            <a:r>
              <a:rPr lang="it-IT" sz="2400" b="0" strike="noStrike" spc="-1">
                <a:solidFill>
                  <a:srgbClr val="000000"/>
                </a:solidFill>
                <a:latin typeface="Calibri"/>
                <a:ea typeface="DejaVu Sans"/>
              </a:rPr>
              <a:t>Artt. 59-65 Procedure (art. 60 aperta, art. 61 ristretta, art. 62 competitiva con negoziazione ecc.)</a:t>
            </a:r>
            <a:endParaRPr lang="it-IT" sz="2400" b="0" strike="noStrike" spc="-1">
              <a:latin typeface="Arial"/>
            </a:endParaRPr>
          </a:p>
          <a:p>
            <a:pPr algn="just">
              <a:lnSpc>
                <a:spcPct val="90000"/>
              </a:lnSpc>
              <a:spcBef>
                <a:spcPts val="1001"/>
              </a:spcBef>
            </a:pPr>
            <a:r>
              <a:rPr lang="it-IT" sz="2400" b="0" strike="noStrike" spc="-1">
                <a:solidFill>
                  <a:srgbClr val="000000"/>
                </a:solidFill>
                <a:latin typeface="Calibri"/>
                <a:ea typeface="DejaVu Sans"/>
              </a:rPr>
              <a:t>Artt. 66-76 Bandi (art. 71 bandi, art. 72 modalità di pubblicazione)</a:t>
            </a:r>
            <a:endParaRPr lang="it-IT" sz="2400" b="0" strike="noStrike" spc="-1">
              <a:latin typeface="Arial"/>
            </a:endParaRPr>
          </a:p>
          <a:p>
            <a:pPr algn="just">
              <a:lnSpc>
                <a:spcPct val="90000"/>
              </a:lnSpc>
              <a:spcBef>
                <a:spcPts val="1001"/>
              </a:spcBef>
            </a:pPr>
            <a:r>
              <a:rPr lang="it-IT" sz="2400" b="0" strike="noStrike" spc="-1">
                <a:solidFill>
                  <a:srgbClr val="000000"/>
                </a:solidFill>
                <a:latin typeface="Calibri"/>
                <a:ea typeface="DejaVu Sans"/>
              </a:rPr>
              <a:t>Artt. 77-93 Selezione offerte e nomina della Commissione giudicatrice</a:t>
            </a:r>
            <a:endParaRPr lang="it-IT" sz="2400" b="0" strike="noStrike" spc="-1">
              <a:latin typeface="Arial"/>
            </a:endParaRPr>
          </a:p>
          <a:p>
            <a:pPr algn="just">
              <a:lnSpc>
                <a:spcPct val="90000"/>
              </a:lnSpc>
              <a:spcBef>
                <a:spcPts val="1001"/>
              </a:spcBef>
            </a:pPr>
            <a:r>
              <a:rPr lang="it-IT" sz="2400" b="0" strike="noStrike" spc="-1">
                <a:solidFill>
                  <a:srgbClr val="000000"/>
                </a:solidFill>
                <a:latin typeface="Calibri"/>
                <a:ea typeface="DejaVu Sans"/>
              </a:rPr>
              <a:t>Artt. 94-99 Aggiudicazione e affidamento mediante stipula del contratto</a:t>
            </a:r>
            <a:endParaRPr lang="it-IT" sz="2400" b="0" strike="noStrike" spc="-1">
              <a:latin typeface="Arial"/>
            </a:endParaRPr>
          </a:p>
          <a:p>
            <a:pPr algn="just">
              <a:lnSpc>
                <a:spcPct val="90000"/>
              </a:lnSpc>
              <a:spcBef>
                <a:spcPts val="1001"/>
              </a:spcBef>
            </a:pPr>
            <a:r>
              <a:rPr lang="it-IT" sz="2400" b="0" strike="noStrike" spc="-1">
                <a:solidFill>
                  <a:srgbClr val="000000"/>
                </a:solidFill>
                <a:latin typeface="Calibri"/>
                <a:ea typeface="DejaVu Sans"/>
              </a:rPr>
              <a:t>Artt. 100-113 Esecuzione, garanzie, modifiche e risoluzione</a:t>
            </a:r>
            <a:endParaRPr lang="it-IT" sz="2400" b="0" strike="noStrike" spc="-1">
              <a:latin typeface="Arial"/>
            </a:endParaRPr>
          </a:p>
        </p:txBody>
      </p:sp>
      <p:pic>
        <p:nvPicPr>
          <p:cNvPr id="91" name="Immagine 9"/>
          <p:cNvPicPr/>
          <p:nvPr/>
        </p:nvPicPr>
        <p:blipFill>
          <a:blip r:embed="rId2"/>
          <a:stretch/>
        </p:blipFill>
        <p:spPr>
          <a:xfrm>
            <a:off x="623880" y="434880"/>
            <a:ext cx="2402280" cy="665280"/>
          </a:xfrm>
          <a:prstGeom prst="rect">
            <a:avLst/>
          </a:prstGeom>
          <a:ln>
            <a:noFill/>
          </a:ln>
        </p:spPr>
      </p:pic>
      <p:pic>
        <p:nvPicPr>
          <p:cNvPr id="92" name="Immagine 10"/>
          <p:cNvPicPr/>
          <p:nvPr/>
        </p:nvPicPr>
        <p:blipFill>
          <a:blip r:embed="rId3"/>
          <a:stretch/>
        </p:blipFill>
        <p:spPr>
          <a:xfrm>
            <a:off x="3661200" y="174960"/>
            <a:ext cx="3385080" cy="1184760"/>
          </a:xfrm>
          <a:prstGeom prst="rect">
            <a:avLst/>
          </a:prstGeom>
          <a:ln>
            <a:noFill/>
          </a:ln>
        </p:spPr>
      </p:pic>
      <p:pic>
        <p:nvPicPr>
          <p:cNvPr id="93" name="Immagine 11"/>
          <p:cNvPicPr/>
          <p:nvPr/>
        </p:nvPicPr>
        <p:blipFill>
          <a:blip r:embed="rId4"/>
          <a:stretch/>
        </p:blipFill>
        <p:spPr>
          <a:xfrm>
            <a:off x="4567320" y="6357960"/>
            <a:ext cx="496080" cy="4982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CustomShape 1"/>
          <p:cNvSpPr/>
          <p:nvPr/>
        </p:nvSpPr>
        <p:spPr>
          <a:xfrm>
            <a:off x="623880" y="1556792"/>
            <a:ext cx="7885080" cy="1008112"/>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90000"/>
              </a:lnSpc>
            </a:pPr>
            <a:r>
              <a:rPr lang="it-IT" sz="5000" b="0" strike="noStrike" spc="-1" dirty="0">
                <a:solidFill>
                  <a:srgbClr val="000000"/>
                </a:solidFill>
                <a:latin typeface="Calibri" pitchFamily="34" charset="0"/>
                <a:ea typeface="DejaVu Sans"/>
                <a:cs typeface="Calibri" pitchFamily="34" charset="0"/>
              </a:rPr>
              <a:t>Il cronoprogramma</a:t>
            </a:r>
            <a:endParaRPr lang="it-IT" sz="5000" b="0" strike="noStrike" spc="-1" dirty="0">
              <a:latin typeface="Calibri" pitchFamily="34" charset="0"/>
              <a:cs typeface="Calibri" pitchFamily="34" charset="0"/>
            </a:endParaRPr>
          </a:p>
        </p:txBody>
      </p:sp>
      <p:sp>
        <p:nvSpPr>
          <p:cNvPr id="95" name="CustomShape 2"/>
          <p:cNvSpPr/>
          <p:nvPr/>
        </p:nvSpPr>
        <p:spPr>
          <a:xfrm>
            <a:off x="623880" y="2889000"/>
            <a:ext cx="7885080" cy="3198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92500" lnSpcReduction="10000"/>
          </a:bodyPr>
          <a:lstStyle/>
          <a:p>
            <a:pPr marL="343080" indent="-341280" algn="just">
              <a:lnSpc>
                <a:spcPct val="90000"/>
              </a:lnSpc>
              <a:spcBef>
                <a:spcPts val="1001"/>
              </a:spcBef>
              <a:buClr>
                <a:srgbClr val="000000"/>
              </a:buClr>
              <a:buFont typeface="Arial"/>
              <a:buChar char="-"/>
            </a:pPr>
            <a:r>
              <a:rPr lang="it-IT" sz="2400" b="0" strike="noStrike" spc="-1">
                <a:solidFill>
                  <a:srgbClr val="000000"/>
                </a:solidFill>
                <a:latin typeface="Calibri"/>
                <a:ea typeface="DejaVu Sans"/>
              </a:rPr>
              <a:t>Tempi di approvazione degli atti preliminari</a:t>
            </a:r>
            <a:endParaRPr lang="it-IT" sz="2400" b="0" strike="noStrike" spc="-1">
              <a:latin typeface="Arial"/>
            </a:endParaRPr>
          </a:p>
          <a:p>
            <a:pPr marL="343080" indent="-341280" algn="just">
              <a:lnSpc>
                <a:spcPct val="90000"/>
              </a:lnSpc>
              <a:spcBef>
                <a:spcPts val="1001"/>
              </a:spcBef>
              <a:buClr>
                <a:srgbClr val="000000"/>
              </a:buClr>
              <a:buFont typeface="Arial"/>
              <a:buChar char="-"/>
            </a:pPr>
            <a:r>
              <a:rPr lang="it-IT" sz="2400" b="0" strike="noStrike" spc="-1">
                <a:solidFill>
                  <a:srgbClr val="000000"/>
                </a:solidFill>
                <a:latin typeface="Calibri"/>
                <a:ea typeface="DejaVu Sans"/>
              </a:rPr>
              <a:t>Tempi di svolgimento della gara (pubblicazione sulla piattaforma, art. 58), termine ultimo per la presentazione delle offerte, richieste di chiarimenti e risposte</a:t>
            </a:r>
            <a:endParaRPr lang="it-IT" sz="2400" b="0" strike="noStrike" spc="-1">
              <a:latin typeface="Arial"/>
            </a:endParaRPr>
          </a:p>
          <a:p>
            <a:pPr marL="343080" indent="-341280" algn="just">
              <a:lnSpc>
                <a:spcPct val="90000"/>
              </a:lnSpc>
              <a:spcBef>
                <a:spcPts val="1001"/>
              </a:spcBef>
              <a:buClr>
                <a:srgbClr val="000000"/>
              </a:buClr>
              <a:buFont typeface="Arial"/>
              <a:buChar char="-"/>
            </a:pPr>
            <a:r>
              <a:rPr lang="it-IT" sz="2400" b="0" strike="noStrike" spc="-1">
                <a:solidFill>
                  <a:srgbClr val="000000"/>
                </a:solidFill>
                <a:latin typeface="Calibri"/>
                <a:ea typeface="DejaVu Sans"/>
              </a:rPr>
              <a:t>Tempi per la selezione delle offerte e nomina della commissione</a:t>
            </a:r>
            <a:endParaRPr lang="it-IT" sz="2400" b="0" strike="noStrike" spc="-1">
              <a:latin typeface="Arial"/>
            </a:endParaRPr>
          </a:p>
          <a:p>
            <a:pPr marL="343080" indent="-341280" algn="just">
              <a:lnSpc>
                <a:spcPct val="90000"/>
              </a:lnSpc>
              <a:spcBef>
                <a:spcPts val="1001"/>
              </a:spcBef>
              <a:buClr>
                <a:srgbClr val="000000"/>
              </a:buClr>
              <a:buFont typeface="Arial"/>
              <a:buChar char="-"/>
            </a:pPr>
            <a:r>
              <a:rPr lang="it-IT" sz="2400" b="0" strike="noStrike" spc="-1">
                <a:solidFill>
                  <a:srgbClr val="000000"/>
                </a:solidFill>
                <a:latin typeface="Calibri"/>
                <a:ea typeface="DejaVu Sans"/>
              </a:rPr>
              <a:t>Tempi per valutazione delle offerte tecniche ed economiche</a:t>
            </a:r>
            <a:endParaRPr lang="it-IT" sz="2400" b="0" strike="noStrike" spc="-1">
              <a:latin typeface="Arial"/>
            </a:endParaRPr>
          </a:p>
          <a:p>
            <a:pPr marL="343080" indent="-341280" algn="just">
              <a:lnSpc>
                <a:spcPct val="90000"/>
              </a:lnSpc>
              <a:spcBef>
                <a:spcPts val="1001"/>
              </a:spcBef>
              <a:buClr>
                <a:srgbClr val="000000"/>
              </a:buClr>
              <a:buFont typeface="Arial"/>
              <a:buChar char="-"/>
            </a:pPr>
            <a:r>
              <a:rPr lang="it-IT" sz="2400" b="0" strike="noStrike" spc="-1">
                <a:solidFill>
                  <a:srgbClr val="000000"/>
                </a:solidFill>
                <a:latin typeface="Calibri"/>
                <a:ea typeface="DejaVu Sans"/>
              </a:rPr>
              <a:t>Atto di aggiudicazione e affidamento, verifiche dei requisiti e firma del contratto</a:t>
            </a:r>
            <a:endParaRPr lang="it-IT" sz="2400" b="0" strike="noStrike" spc="-1">
              <a:latin typeface="Arial"/>
            </a:endParaRPr>
          </a:p>
          <a:p>
            <a:pPr marL="343080" indent="-341280" algn="just">
              <a:lnSpc>
                <a:spcPct val="90000"/>
              </a:lnSpc>
              <a:spcBef>
                <a:spcPts val="1001"/>
              </a:spcBef>
              <a:buClr>
                <a:srgbClr val="000000"/>
              </a:buClr>
              <a:buFont typeface="Arial"/>
              <a:buChar char="-"/>
            </a:pPr>
            <a:r>
              <a:rPr lang="it-IT" sz="2400" b="0" strike="noStrike" spc="-1">
                <a:solidFill>
                  <a:srgbClr val="000000"/>
                </a:solidFill>
                <a:latin typeface="Calibri"/>
                <a:ea typeface="DejaVu Sans"/>
              </a:rPr>
              <a:t>Tempi di avvio del nuovo contratto</a:t>
            </a:r>
            <a:endParaRPr lang="it-IT" sz="2400" b="0" strike="noStrike" spc="-1">
              <a:latin typeface="Arial"/>
            </a:endParaRPr>
          </a:p>
          <a:p>
            <a:pPr>
              <a:lnSpc>
                <a:spcPct val="90000"/>
              </a:lnSpc>
              <a:spcBef>
                <a:spcPts val="1001"/>
              </a:spcBef>
            </a:pPr>
            <a:endParaRPr lang="it-IT" sz="2400" b="0" strike="noStrike" spc="-1">
              <a:latin typeface="Arial"/>
            </a:endParaRPr>
          </a:p>
        </p:txBody>
      </p:sp>
      <p:pic>
        <p:nvPicPr>
          <p:cNvPr id="96" name="Immagine 9"/>
          <p:cNvPicPr/>
          <p:nvPr/>
        </p:nvPicPr>
        <p:blipFill>
          <a:blip r:embed="rId2"/>
          <a:stretch/>
        </p:blipFill>
        <p:spPr>
          <a:xfrm>
            <a:off x="623880" y="434880"/>
            <a:ext cx="2402280" cy="665280"/>
          </a:xfrm>
          <a:prstGeom prst="rect">
            <a:avLst/>
          </a:prstGeom>
          <a:ln>
            <a:noFill/>
          </a:ln>
        </p:spPr>
      </p:pic>
      <p:pic>
        <p:nvPicPr>
          <p:cNvPr id="97" name="Immagine 10"/>
          <p:cNvPicPr/>
          <p:nvPr/>
        </p:nvPicPr>
        <p:blipFill>
          <a:blip r:embed="rId3"/>
          <a:stretch/>
        </p:blipFill>
        <p:spPr>
          <a:xfrm>
            <a:off x="3661200" y="174960"/>
            <a:ext cx="3385080" cy="1184760"/>
          </a:xfrm>
          <a:prstGeom prst="rect">
            <a:avLst/>
          </a:prstGeom>
          <a:ln>
            <a:noFill/>
          </a:ln>
        </p:spPr>
      </p:pic>
      <p:pic>
        <p:nvPicPr>
          <p:cNvPr id="98" name="Immagine 11"/>
          <p:cNvPicPr/>
          <p:nvPr/>
        </p:nvPicPr>
        <p:blipFill>
          <a:blip r:embed="rId4"/>
          <a:stretch/>
        </p:blipFill>
        <p:spPr>
          <a:xfrm>
            <a:off x="4567320" y="6357960"/>
            <a:ext cx="496080" cy="4982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CustomShape 1"/>
          <p:cNvSpPr/>
          <p:nvPr/>
        </p:nvSpPr>
        <p:spPr>
          <a:xfrm>
            <a:off x="623880" y="1709640"/>
            <a:ext cx="7885080" cy="1024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rmAutofit/>
          </a:bodyPr>
          <a:lstStyle/>
          <a:p>
            <a:pPr>
              <a:lnSpc>
                <a:spcPct val="90000"/>
              </a:lnSpc>
            </a:pPr>
            <a:r>
              <a:rPr lang="it-IT" sz="5000" b="0" strike="noStrike" spc="-1" dirty="0">
                <a:solidFill>
                  <a:srgbClr val="000000"/>
                </a:solidFill>
                <a:latin typeface="Calibri" pitchFamily="34" charset="0"/>
                <a:ea typeface="DejaVu Sans"/>
                <a:cs typeface="Calibri" pitchFamily="34" charset="0"/>
              </a:rPr>
              <a:t>Gli atti preliminari</a:t>
            </a:r>
            <a:endParaRPr lang="it-IT" sz="5000" b="0" strike="noStrike" spc="-1" dirty="0">
              <a:latin typeface="Calibri" pitchFamily="34" charset="0"/>
              <a:cs typeface="Calibri" pitchFamily="34" charset="0"/>
            </a:endParaRPr>
          </a:p>
        </p:txBody>
      </p:sp>
      <p:sp>
        <p:nvSpPr>
          <p:cNvPr id="100" name="CustomShape 2"/>
          <p:cNvSpPr/>
          <p:nvPr/>
        </p:nvSpPr>
        <p:spPr>
          <a:xfrm>
            <a:off x="623880" y="3024000"/>
            <a:ext cx="7885080" cy="3063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92500" lnSpcReduction="10000"/>
          </a:bodyPr>
          <a:lstStyle/>
          <a:p>
            <a:pPr algn="just">
              <a:lnSpc>
                <a:spcPct val="90000"/>
              </a:lnSpc>
              <a:spcBef>
                <a:spcPts val="1001"/>
              </a:spcBef>
            </a:pPr>
            <a:r>
              <a:rPr lang="it-IT" sz="2400" b="0" strike="noStrike" spc="-1">
                <a:solidFill>
                  <a:srgbClr val="000000"/>
                </a:solidFill>
                <a:latin typeface="Calibri"/>
                <a:ea typeface="DejaVu Sans"/>
              </a:rPr>
              <a:t>Deliberazioni degli organi di indirizzo, impegni pluriennali</a:t>
            </a:r>
            <a:endParaRPr lang="it-IT" sz="2400" b="0" strike="noStrike" spc="-1">
              <a:latin typeface="Arial"/>
            </a:endParaRPr>
          </a:p>
          <a:p>
            <a:pPr algn="just">
              <a:lnSpc>
                <a:spcPct val="90000"/>
              </a:lnSpc>
              <a:spcBef>
                <a:spcPts val="1001"/>
              </a:spcBef>
            </a:pPr>
            <a:r>
              <a:rPr lang="it-IT" sz="2400" b="0" strike="noStrike" spc="-1">
                <a:solidFill>
                  <a:srgbClr val="000000"/>
                </a:solidFill>
                <a:latin typeface="Calibri"/>
                <a:ea typeface="DejaVu Sans"/>
              </a:rPr>
              <a:t>Determinazione a contrattare è l’atto gestionale con cui l’ente si impegna verso l’esterno ed è propedeutico all’avvio di ogni procedimento di acquisto di beni/lavori/forniture/concessioni. Generalmente approva gli atti di gara: capitolato, relazione tecnica, disciplinare, bando, schema di contratto (art. 32 co.2) individua gli elementi essenziali del contratto e i criteri di selezione degli operatori economici e delle offerte (art. 95). Con essa viene prenotata la risorsa finanziaria che verrà utilizzata per pagare la fornitura</a:t>
            </a:r>
            <a:endParaRPr lang="it-IT" sz="2400" b="0" strike="noStrike" spc="-1">
              <a:latin typeface="Arial"/>
            </a:endParaRPr>
          </a:p>
          <a:p>
            <a:pPr>
              <a:lnSpc>
                <a:spcPct val="90000"/>
              </a:lnSpc>
              <a:spcBef>
                <a:spcPts val="1001"/>
              </a:spcBef>
            </a:pPr>
            <a:endParaRPr lang="it-IT" sz="2400" b="0" strike="noStrike" spc="-1">
              <a:latin typeface="Arial"/>
            </a:endParaRPr>
          </a:p>
        </p:txBody>
      </p:sp>
      <p:pic>
        <p:nvPicPr>
          <p:cNvPr id="101" name="Immagine 9"/>
          <p:cNvPicPr/>
          <p:nvPr/>
        </p:nvPicPr>
        <p:blipFill>
          <a:blip r:embed="rId2"/>
          <a:stretch/>
        </p:blipFill>
        <p:spPr>
          <a:xfrm>
            <a:off x="623880" y="434880"/>
            <a:ext cx="2402280" cy="665280"/>
          </a:xfrm>
          <a:prstGeom prst="rect">
            <a:avLst/>
          </a:prstGeom>
          <a:ln>
            <a:noFill/>
          </a:ln>
        </p:spPr>
      </p:pic>
      <p:pic>
        <p:nvPicPr>
          <p:cNvPr id="102" name="Immagine 10"/>
          <p:cNvPicPr/>
          <p:nvPr/>
        </p:nvPicPr>
        <p:blipFill>
          <a:blip r:embed="rId3"/>
          <a:stretch/>
        </p:blipFill>
        <p:spPr>
          <a:xfrm>
            <a:off x="3661200" y="174960"/>
            <a:ext cx="3385080" cy="1184760"/>
          </a:xfrm>
          <a:prstGeom prst="rect">
            <a:avLst/>
          </a:prstGeom>
          <a:ln>
            <a:noFill/>
          </a:ln>
        </p:spPr>
      </p:pic>
      <p:pic>
        <p:nvPicPr>
          <p:cNvPr id="103" name="Immagine 11"/>
          <p:cNvPicPr/>
          <p:nvPr/>
        </p:nvPicPr>
        <p:blipFill>
          <a:blip r:embed="rId4"/>
          <a:stretch/>
        </p:blipFill>
        <p:spPr>
          <a:xfrm>
            <a:off x="4567320" y="6357960"/>
            <a:ext cx="496080" cy="4982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CustomShape 1"/>
          <p:cNvSpPr/>
          <p:nvPr/>
        </p:nvSpPr>
        <p:spPr>
          <a:xfrm>
            <a:off x="623880" y="1709640"/>
            <a:ext cx="7885080" cy="885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rmAutofit/>
          </a:bodyPr>
          <a:lstStyle/>
          <a:p>
            <a:pPr>
              <a:lnSpc>
                <a:spcPct val="90000"/>
              </a:lnSpc>
            </a:pPr>
            <a:r>
              <a:rPr lang="it-IT" sz="5000" b="0" strike="noStrike" spc="-1" dirty="0">
                <a:solidFill>
                  <a:srgbClr val="000000"/>
                </a:solidFill>
                <a:latin typeface="Calibri" pitchFamily="34" charset="0"/>
                <a:ea typeface="DejaVu Sans"/>
                <a:cs typeface="Calibri" pitchFamily="34" charset="0"/>
              </a:rPr>
              <a:t>Il capitolato</a:t>
            </a:r>
            <a:endParaRPr lang="it-IT" sz="5000" b="0" strike="noStrike" spc="-1" dirty="0">
              <a:latin typeface="Calibri" pitchFamily="34" charset="0"/>
              <a:cs typeface="Calibri" pitchFamily="34" charset="0"/>
            </a:endParaRPr>
          </a:p>
        </p:txBody>
      </p:sp>
      <p:sp>
        <p:nvSpPr>
          <p:cNvPr id="105" name="CustomShape 2"/>
          <p:cNvSpPr/>
          <p:nvPr/>
        </p:nvSpPr>
        <p:spPr>
          <a:xfrm>
            <a:off x="623880" y="2716560"/>
            <a:ext cx="7885080" cy="3371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90000"/>
              </a:lnSpc>
              <a:spcBef>
                <a:spcPts val="1001"/>
              </a:spcBef>
            </a:pPr>
            <a:r>
              <a:rPr lang="it-IT" sz="1600" b="0" strike="noStrike" spc="-1">
                <a:solidFill>
                  <a:srgbClr val="000000"/>
                </a:solidFill>
                <a:latin typeface="Calibri"/>
                <a:ea typeface="DejaVu Sans"/>
              </a:rPr>
              <a:t>IL CAPITOLATO è un documento tecnico, un’occasione di analisi e riflessione e serve a definire le regole del rapporto tra SA e affidatario del servizio</a:t>
            </a:r>
            <a:endParaRPr lang="it-IT" sz="1600" b="0" strike="noStrike" spc="-1">
              <a:latin typeface="Arial"/>
            </a:endParaRPr>
          </a:p>
          <a:p>
            <a:pPr algn="just">
              <a:lnSpc>
                <a:spcPct val="90000"/>
              </a:lnSpc>
              <a:spcBef>
                <a:spcPts val="1001"/>
              </a:spcBef>
            </a:pPr>
            <a:r>
              <a:rPr lang="it-IT" sz="1600" b="0" strike="noStrike" spc="-1">
                <a:solidFill>
                  <a:srgbClr val="000000"/>
                </a:solidFill>
                <a:latin typeface="Calibri"/>
                <a:ea typeface="DejaVu Sans"/>
              </a:rPr>
              <a:t>Nello stesso ambito territoriale omogenea proposta dei servizi offerti</a:t>
            </a:r>
            <a:endParaRPr lang="it-IT" sz="1600" b="0" strike="noStrike" spc="-1">
              <a:latin typeface="Arial"/>
            </a:endParaRPr>
          </a:p>
          <a:p>
            <a:pPr algn="just">
              <a:lnSpc>
                <a:spcPct val="90000"/>
              </a:lnSpc>
              <a:spcBef>
                <a:spcPts val="1001"/>
              </a:spcBef>
            </a:pPr>
            <a:r>
              <a:rPr lang="it-IT" sz="1600" b="0" strike="noStrike" spc="-1">
                <a:solidFill>
                  <a:srgbClr val="000000"/>
                </a:solidFill>
                <a:latin typeface="Calibri"/>
                <a:ea typeface="DejaVu Sans"/>
              </a:rPr>
              <a:t>Inclusione nel capitolato delle attività ordinarie e straordinarie</a:t>
            </a:r>
            <a:endParaRPr lang="it-IT" sz="1600" b="0" strike="noStrike" spc="-1">
              <a:latin typeface="Arial"/>
            </a:endParaRPr>
          </a:p>
          <a:p>
            <a:pPr algn="just">
              <a:lnSpc>
                <a:spcPct val="90000"/>
              </a:lnSpc>
              <a:spcBef>
                <a:spcPts val="1001"/>
              </a:spcBef>
            </a:pPr>
            <a:r>
              <a:rPr lang="it-IT" sz="1600" b="0" strike="noStrike" spc="-1">
                <a:solidFill>
                  <a:srgbClr val="000000"/>
                </a:solidFill>
                <a:latin typeface="Calibri"/>
                <a:ea typeface="DejaVu Sans"/>
              </a:rPr>
              <a:t>Descrizione del servizio e delle attività da affidare: analisi delle performance raggiunte e margini di miglioramento</a:t>
            </a:r>
            <a:endParaRPr lang="it-IT" sz="1600" b="0" strike="noStrike" spc="-1">
              <a:latin typeface="Arial"/>
            </a:endParaRPr>
          </a:p>
          <a:p>
            <a:pPr algn="just">
              <a:lnSpc>
                <a:spcPct val="90000"/>
              </a:lnSpc>
              <a:spcBef>
                <a:spcPts val="1001"/>
              </a:spcBef>
            </a:pPr>
            <a:r>
              <a:rPr lang="it-IT" sz="1600" b="0" strike="noStrike" spc="-1">
                <a:solidFill>
                  <a:srgbClr val="000000"/>
                </a:solidFill>
                <a:latin typeface="Calibri"/>
                <a:ea typeface="DejaVu Sans"/>
              </a:rPr>
              <a:t>Descrizione dei compiti delle figure professionali interne  e di quelle da impiegare nell’appalto</a:t>
            </a:r>
            <a:endParaRPr lang="it-IT" sz="1600" b="0" strike="noStrike" spc="-1">
              <a:latin typeface="Arial"/>
            </a:endParaRPr>
          </a:p>
          <a:p>
            <a:pPr algn="just">
              <a:lnSpc>
                <a:spcPct val="90000"/>
              </a:lnSpc>
              <a:spcBef>
                <a:spcPts val="1001"/>
              </a:spcBef>
            </a:pPr>
            <a:r>
              <a:rPr lang="it-IT" sz="1600" b="0" strike="noStrike" spc="-1">
                <a:solidFill>
                  <a:srgbClr val="000000"/>
                </a:solidFill>
                <a:latin typeface="Calibri"/>
                <a:ea typeface="DejaVu Sans"/>
              </a:rPr>
              <a:t>Modalità dei controlli che l’ente attua sui livelli di servizio e sull’inquadramento del personale e penali previste (art. 31 co.1 dal responsabile unico del procedimento (RUP) per le fasi della programmazione, della progettazione, dell'affidamento, dell'esecuzione alla figura del Direttore dell’esecuzione del contratto (art. 31 co.12) che vigila sulla stessa</a:t>
            </a:r>
            <a:endParaRPr lang="it-IT" sz="1600" b="0" strike="noStrike" spc="-1">
              <a:latin typeface="Arial"/>
            </a:endParaRPr>
          </a:p>
        </p:txBody>
      </p:sp>
      <p:pic>
        <p:nvPicPr>
          <p:cNvPr id="106" name="Immagine 9"/>
          <p:cNvPicPr/>
          <p:nvPr/>
        </p:nvPicPr>
        <p:blipFill>
          <a:blip r:embed="rId2"/>
          <a:stretch/>
        </p:blipFill>
        <p:spPr>
          <a:xfrm>
            <a:off x="623880" y="434880"/>
            <a:ext cx="2402280" cy="665280"/>
          </a:xfrm>
          <a:prstGeom prst="rect">
            <a:avLst/>
          </a:prstGeom>
          <a:ln>
            <a:noFill/>
          </a:ln>
        </p:spPr>
      </p:pic>
      <p:pic>
        <p:nvPicPr>
          <p:cNvPr id="107" name="Immagine 10"/>
          <p:cNvPicPr/>
          <p:nvPr/>
        </p:nvPicPr>
        <p:blipFill>
          <a:blip r:embed="rId3"/>
          <a:stretch/>
        </p:blipFill>
        <p:spPr>
          <a:xfrm>
            <a:off x="3661200" y="174960"/>
            <a:ext cx="3385080" cy="1184760"/>
          </a:xfrm>
          <a:prstGeom prst="rect">
            <a:avLst/>
          </a:prstGeom>
          <a:ln>
            <a:noFill/>
          </a:ln>
        </p:spPr>
      </p:pic>
      <p:pic>
        <p:nvPicPr>
          <p:cNvPr id="108" name="Immagine 11"/>
          <p:cNvPicPr/>
          <p:nvPr/>
        </p:nvPicPr>
        <p:blipFill>
          <a:blip r:embed="rId4"/>
          <a:stretch/>
        </p:blipFill>
        <p:spPr>
          <a:xfrm>
            <a:off x="4567320" y="6357960"/>
            <a:ext cx="496080" cy="4982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CustomShape 1"/>
          <p:cNvSpPr/>
          <p:nvPr/>
        </p:nvSpPr>
        <p:spPr>
          <a:xfrm>
            <a:off x="623880" y="1709640"/>
            <a:ext cx="7885080" cy="665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rmAutofit fontScale="92500" lnSpcReduction="20000"/>
          </a:bodyPr>
          <a:lstStyle/>
          <a:p>
            <a:pPr>
              <a:lnSpc>
                <a:spcPct val="90000"/>
              </a:lnSpc>
            </a:pPr>
            <a:r>
              <a:rPr lang="it-IT" sz="5400" b="0" strike="noStrike" spc="-1" dirty="0">
                <a:solidFill>
                  <a:srgbClr val="000000"/>
                </a:solidFill>
                <a:latin typeface="Calibri" pitchFamily="34" charset="0"/>
                <a:ea typeface="DejaVu Sans"/>
                <a:cs typeface="Calibri" pitchFamily="34" charset="0"/>
              </a:rPr>
              <a:t>Il disciplinare</a:t>
            </a:r>
            <a:endParaRPr lang="it-IT" sz="5400" b="0" strike="noStrike" spc="-1" dirty="0">
              <a:latin typeface="Calibri" pitchFamily="34" charset="0"/>
              <a:cs typeface="Calibri" pitchFamily="34" charset="0"/>
            </a:endParaRPr>
          </a:p>
        </p:txBody>
      </p:sp>
      <p:sp>
        <p:nvSpPr>
          <p:cNvPr id="110" name="CustomShape 2"/>
          <p:cNvSpPr/>
          <p:nvPr/>
        </p:nvSpPr>
        <p:spPr>
          <a:xfrm>
            <a:off x="623880" y="2520000"/>
            <a:ext cx="7885080" cy="3567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it-IT" sz="1400" b="0" strike="noStrike" spc="-1" dirty="0">
                <a:solidFill>
                  <a:srgbClr val="000000"/>
                </a:solidFill>
                <a:latin typeface="Arial"/>
                <a:ea typeface="Microsoft YaHei"/>
              </a:rPr>
              <a:t>Definizione della SA: Ente 1 (</a:t>
            </a:r>
            <a:r>
              <a:rPr lang="it-IT" sz="1400" b="0" strike="noStrike" spc="-1" dirty="0">
                <a:solidFill>
                  <a:srgbClr val="000000"/>
                </a:solidFill>
                <a:latin typeface="Arial"/>
                <a:ea typeface="DejaVu Sans"/>
              </a:rPr>
              <a:t>Comune Capofila ente titolare della procedura) e Ente 2</a:t>
            </a:r>
            <a:endParaRPr lang="it-IT" sz="1400" b="0" strike="noStrike" spc="-1" dirty="0">
              <a:latin typeface="Arial"/>
            </a:endParaRPr>
          </a:p>
          <a:p>
            <a:pPr algn="just">
              <a:lnSpc>
                <a:spcPct val="100000"/>
              </a:lnSpc>
            </a:pPr>
            <a:r>
              <a:rPr lang="it-IT" sz="1400" b="0" strike="noStrike" spc="-1" dirty="0">
                <a:solidFill>
                  <a:srgbClr val="000000"/>
                </a:solidFill>
                <a:latin typeface="Arial"/>
                <a:ea typeface="DejaVu Sans"/>
              </a:rPr>
              <a:t>Definizione del codice CIG e numero di gara distinti per i due enti </a:t>
            </a:r>
            <a:endParaRPr lang="it-IT" sz="1400" b="0" strike="noStrike" spc="-1" dirty="0">
              <a:latin typeface="Arial"/>
            </a:endParaRPr>
          </a:p>
          <a:p>
            <a:pPr algn="just">
              <a:lnSpc>
                <a:spcPct val="100000"/>
              </a:lnSpc>
            </a:pPr>
            <a:r>
              <a:rPr lang="it-IT" sz="1400" b="0" strike="noStrike" spc="-1" dirty="0">
                <a:solidFill>
                  <a:srgbClr val="000000"/>
                </a:solidFill>
                <a:latin typeface="Arial"/>
                <a:ea typeface="DejaVu Sans"/>
              </a:rPr>
              <a:t>Definizione del Tipo di procedura APERTA art. 60 </a:t>
            </a:r>
            <a:r>
              <a:rPr lang="it-IT" sz="1400" b="0" strike="noStrike" spc="-1" dirty="0" err="1">
                <a:solidFill>
                  <a:srgbClr val="000000"/>
                </a:solidFill>
                <a:latin typeface="Arial"/>
                <a:ea typeface="DejaVu Sans"/>
              </a:rPr>
              <a:t>D.Lgs.</a:t>
            </a:r>
            <a:r>
              <a:rPr lang="it-IT" sz="1400" b="0" strike="noStrike" spc="-1" dirty="0">
                <a:solidFill>
                  <a:srgbClr val="000000"/>
                </a:solidFill>
                <a:latin typeface="Arial"/>
                <a:ea typeface="DejaVu Sans"/>
              </a:rPr>
              <a:t> 50/2016 sopra soglia comunitaria</a:t>
            </a:r>
            <a:endParaRPr lang="it-IT" sz="1400" b="0" strike="noStrike" spc="-1" dirty="0">
              <a:latin typeface="Arial"/>
            </a:endParaRPr>
          </a:p>
          <a:p>
            <a:pPr algn="just">
              <a:lnSpc>
                <a:spcPct val="100000"/>
              </a:lnSpc>
            </a:pPr>
            <a:r>
              <a:rPr lang="it-IT" sz="1400" b="0" strike="noStrike" spc="-1" dirty="0">
                <a:solidFill>
                  <a:srgbClr val="000000"/>
                </a:solidFill>
                <a:latin typeface="Arial"/>
                <a:ea typeface="DejaVu Sans"/>
              </a:rPr>
              <a:t>Criterio di aggiudicazione Offerta </a:t>
            </a:r>
            <a:r>
              <a:rPr lang="it-IT" sz="1400" b="0" strike="noStrike" spc="-1" dirty="0" err="1">
                <a:solidFill>
                  <a:srgbClr val="000000"/>
                </a:solidFill>
                <a:latin typeface="Arial"/>
                <a:ea typeface="DejaVu Sans"/>
              </a:rPr>
              <a:t>econom</a:t>
            </a:r>
            <a:r>
              <a:rPr lang="it-IT" sz="1400" b="0" strike="noStrike" spc="-1" dirty="0">
                <a:solidFill>
                  <a:srgbClr val="000000"/>
                </a:solidFill>
                <a:latin typeface="Arial"/>
                <a:ea typeface="DejaVu Sans"/>
              </a:rPr>
              <a:t> più vantaggiosa: tecnica 90 p</a:t>
            </a:r>
            <a:r>
              <a:rPr lang="it-IT" sz="1400" b="0" strike="noStrike" spc="-1" dirty="0" smtClean="0">
                <a:solidFill>
                  <a:srgbClr val="000000"/>
                </a:solidFill>
                <a:latin typeface="Arial"/>
                <a:ea typeface="DejaVu Sans"/>
              </a:rPr>
              <a:t>.; economica </a:t>
            </a:r>
            <a:r>
              <a:rPr lang="it-IT" sz="1400" b="0" strike="noStrike" spc="-1" dirty="0">
                <a:solidFill>
                  <a:srgbClr val="000000"/>
                </a:solidFill>
                <a:latin typeface="Arial"/>
                <a:ea typeface="DejaVu Sans"/>
              </a:rPr>
              <a:t>10 punti</a:t>
            </a:r>
            <a:endParaRPr lang="it-IT" sz="1400" b="0" strike="noStrike" spc="-1" dirty="0">
              <a:latin typeface="Arial"/>
            </a:endParaRPr>
          </a:p>
          <a:p>
            <a:pPr algn="just">
              <a:lnSpc>
                <a:spcPct val="100000"/>
              </a:lnSpc>
            </a:pPr>
            <a:r>
              <a:rPr lang="it-IT" sz="1400" b="0" strike="noStrike" spc="-1" dirty="0">
                <a:solidFill>
                  <a:srgbClr val="000000"/>
                </a:solidFill>
                <a:latin typeface="Arial"/>
                <a:ea typeface="DejaVu Sans"/>
              </a:rPr>
              <a:t>CPV principale 92510000-9 Servizi di biblioteche e archivi </a:t>
            </a:r>
            <a:endParaRPr lang="it-IT" sz="1400" b="0" strike="noStrike" spc="-1" dirty="0">
              <a:latin typeface="Arial"/>
            </a:endParaRPr>
          </a:p>
          <a:p>
            <a:pPr algn="just">
              <a:lnSpc>
                <a:spcPct val="100000"/>
              </a:lnSpc>
            </a:pPr>
            <a:r>
              <a:rPr lang="it-IT" sz="1400" b="0" strike="noStrike" spc="-1" dirty="0">
                <a:solidFill>
                  <a:srgbClr val="000000"/>
                </a:solidFill>
                <a:latin typeface="Arial"/>
                <a:ea typeface="DejaVu Sans"/>
              </a:rPr>
              <a:t>TERMINE ULTIMO PRESENTAZIONE OFFERTA</a:t>
            </a:r>
            <a:endParaRPr lang="it-IT" sz="1400" b="0" strike="noStrike" spc="-1" dirty="0">
              <a:latin typeface="Arial"/>
            </a:endParaRPr>
          </a:p>
          <a:p>
            <a:pPr algn="just">
              <a:lnSpc>
                <a:spcPct val="100000"/>
              </a:lnSpc>
            </a:pPr>
            <a:r>
              <a:rPr lang="it-IT" sz="1400" b="0" strike="noStrike" spc="-1" dirty="0">
                <a:solidFill>
                  <a:srgbClr val="000000"/>
                </a:solidFill>
                <a:latin typeface="Arial"/>
                <a:ea typeface="DejaVu Sans"/>
              </a:rPr>
              <a:t>TERMINE ULTIMO PER LA RICHIESTA DI CHIARIMENTI</a:t>
            </a:r>
            <a:endParaRPr lang="it-IT" sz="1400" b="0" strike="noStrike" spc="-1" dirty="0">
              <a:latin typeface="Arial"/>
            </a:endParaRPr>
          </a:p>
          <a:p>
            <a:pPr algn="just">
              <a:lnSpc>
                <a:spcPct val="100000"/>
              </a:lnSpc>
            </a:pPr>
            <a:r>
              <a:rPr lang="it-IT" sz="1400" b="0" strike="noStrike" spc="-1" dirty="0">
                <a:solidFill>
                  <a:srgbClr val="000000"/>
                </a:solidFill>
                <a:latin typeface="Arial"/>
                <a:ea typeface="DejaVu Sans"/>
              </a:rPr>
              <a:t>DATA PRIMA SEDUTA SEGGIO DI GARA</a:t>
            </a:r>
            <a:endParaRPr lang="it-IT" sz="1400" b="0" strike="noStrike" spc="-1" dirty="0">
              <a:latin typeface="Arial"/>
            </a:endParaRPr>
          </a:p>
          <a:p>
            <a:pPr algn="just">
              <a:lnSpc>
                <a:spcPct val="100000"/>
              </a:lnSpc>
            </a:pPr>
            <a:r>
              <a:rPr lang="it-IT" sz="1400" b="0" strike="noStrike" spc="-1" dirty="0">
                <a:solidFill>
                  <a:srgbClr val="000000"/>
                </a:solidFill>
                <a:latin typeface="Arial"/>
                <a:ea typeface="Microsoft YaHei"/>
              </a:rPr>
              <a:t>Importo a base di gara  e oneri per la sicurezza per il triennio: </a:t>
            </a:r>
            <a:r>
              <a:rPr lang="it-IT" sz="1400" b="0" strike="noStrike" spc="-1" dirty="0">
                <a:solidFill>
                  <a:srgbClr val="000000"/>
                </a:solidFill>
                <a:latin typeface="Arial"/>
                <a:ea typeface="DejaVu Sans"/>
              </a:rPr>
              <a:t>distinti per i due enti </a:t>
            </a:r>
            <a:endParaRPr lang="it-IT" sz="1400" b="0" strike="noStrike" spc="-1" dirty="0">
              <a:latin typeface="Arial"/>
            </a:endParaRPr>
          </a:p>
          <a:p>
            <a:pPr algn="just">
              <a:lnSpc>
                <a:spcPct val="100000"/>
              </a:lnSpc>
            </a:pPr>
            <a:r>
              <a:rPr lang="it-IT" sz="1400" b="0" strike="noStrike" spc="-1" dirty="0">
                <a:solidFill>
                  <a:srgbClr val="000000"/>
                </a:solidFill>
                <a:latin typeface="Arial"/>
                <a:ea typeface="Arial"/>
              </a:rPr>
              <a:t>Importo quinto d’obbligo distinti per i due enti </a:t>
            </a:r>
            <a:endParaRPr lang="it-IT" sz="1400" b="0" strike="noStrike" spc="-1" dirty="0">
              <a:latin typeface="Arial"/>
            </a:endParaRPr>
          </a:p>
          <a:p>
            <a:pPr algn="just">
              <a:lnSpc>
                <a:spcPct val="100000"/>
              </a:lnSpc>
            </a:pPr>
            <a:r>
              <a:rPr lang="it-IT" sz="1400" b="0" strike="noStrike" spc="-1" dirty="0">
                <a:solidFill>
                  <a:srgbClr val="000000"/>
                </a:solidFill>
                <a:latin typeface="Arial"/>
                <a:ea typeface="Arial"/>
              </a:rPr>
              <a:t>Importo complessivo stimato  con previsione di rinnovo per ulteriori anni tre distinti per i due enti </a:t>
            </a:r>
            <a:endParaRPr lang="it-IT" sz="1400" b="0" strike="noStrike" spc="-1" dirty="0">
              <a:latin typeface="Arial"/>
            </a:endParaRPr>
          </a:p>
          <a:p>
            <a:pPr algn="just">
              <a:lnSpc>
                <a:spcPct val="100000"/>
              </a:lnSpc>
            </a:pPr>
            <a:r>
              <a:rPr lang="it-IT" sz="1400" b="0" strike="noStrike" spc="-1" dirty="0">
                <a:solidFill>
                  <a:srgbClr val="000000"/>
                </a:solidFill>
                <a:latin typeface="Arial"/>
                <a:ea typeface="Microsoft YaHei"/>
              </a:rPr>
              <a:t>Importo proroga tecnica di 6 mesi </a:t>
            </a:r>
            <a:r>
              <a:rPr lang="it-IT" sz="1400" b="0" strike="noStrike" spc="-1" dirty="0">
                <a:solidFill>
                  <a:srgbClr val="000000"/>
                </a:solidFill>
                <a:latin typeface="Arial"/>
                <a:ea typeface="DejaVu Sans"/>
              </a:rPr>
              <a:t>distinti per i due enti  </a:t>
            </a:r>
            <a:endParaRPr lang="it-IT" sz="1400" b="0" strike="noStrike" spc="-1" dirty="0">
              <a:latin typeface="Arial"/>
            </a:endParaRPr>
          </a:p>
          <a:p>
            <a:pPr algn="just">
              <a:lnSpc>
                <a:spcPct val="100000"/>
              </a:lnSpc>
            </a:pPr>
            <a:r>
              <a:rPr lang="it-IT" sz="1400" b="0" strike="noStrike" spc="-1" dirty="0">
                <a:solidFill>
                  <a:srgbClr val="000000"/>
                </a:solidFill>
                <a:latin typeface="Arial"/>
                <a:ea typeface="DejaVu Sans"/>
              </a:rPr>
              <a:t>Importo complessivo stimato con previsione di rinnovo per ulteriori anni tre e proroga tecnica di 6 mesi </a:t>
            </a:r>
            <a:endParaRPr lang="it-IT" sz="1400" b="0" strike="noStrike" spc="-1" dirty="0">
              <a:latin typeface="Arial"/>
            </a:endParaRPr>
          </a:p>
          <a:p>
            <a:pPr algn="just">
              <a:lnSpc>
                <a:spcPct val="100000"/>
              </a:lnSpc>
            </a:pPr>
            <a:r>
              <a:rPr lang="it-IT" sz="1400" b="0" strike="noStrike" spc="-1" dirty="0">
                <a:solidFill>
                  <a:srgbClr val="000000"/>
                </a:solidFill>
                <a:latin typeface="Arial"/>
                <a:ea typeface="DejaVu Sans"/>
              </a:rPr>
              <a:t>Importo ai fini dell’acquisizione del CIG </a:t>
            </a:r>
            <a:endParaRPr lang="it-IT" sz="1400" b="0" strike="noStrike" spc="-1" dirty="0">
              <a:latin typeface="Arial"/>
            </a:endParaRPr>
          </a:p>
          <a:p>
            <a:pPr algn="just">
              <a:lnSpc>
                <a:spcPct val="100000"/>
              </a:lnSpc>
            </a:pPr>
            <a:r>
              <a:rPr lang="it-IT" sz="1400" b="0" strike="noStrike" spc="-1" dirty="0">
                <a:solidFill>
                  <a:srgbClr val="000000"/>
                </a:solidFill>
                <a:latin typeface="Arial"/>
                <a:ea typeface="DejaVu Sans"/>
              </a:rPr>
              <a:t>Durata del contratto 3 anni dal 01.01.2021 al 31.12.2023 (con </a:t>
            </a:r>
            <a:r>
              <a:rPr lang="it-IT" sz="1400" b="0" strike="noStrike" spc="-1" dirty="0" err="1">
                <a:solidFill>
                  <a:srgbClr val="000000"/>
                </a:solidFill>
                <a:latin typeface="Arial"/>
                <a:ea typeface="DejaVu Sans"/>
              </a:rPr>
              <a:t>ev</a:t>
            </a:r>
            <a:r>
              <a:rPr lang="it-IT" sz="1400" b="0" strike="noStrike" spc="-1" dirty="0">
                <a:solidFill>
                  <a:srgbClr val="000000"/>
                </a:solidFill>
                <a:latin typeface="Arial"/>
                <a:ea typeface="DejaVu Sans"/>
              </a:rPr>
              <a:t>. rinnovo per ulteriori anni 3)</a:t>
            </a:r>
            <a:endParaRPr lang="it-IT" sz="1400" b="0" strike="noStrike" spc="-1" dirty="0">
              <a:latin typeface="Arial"/>
            </a:endParaRPr>
          </a:p>
          <a:p>
            <a:pPr algn="just">
              <a:lnSpc>
                <a:spcPct val="100000"/>
              </a:lnSpc>
            </a:pPr>
            <a:r>
              <a:rPr lang="it-IT" sz="1400" b="0" strike="noStrike" spc="-1" dirty="0">
                <a:solidFill>
                  <a:srgbClr val="000000"/>
                </a:solidFill>
                <a:latin typeface="Arial"/>
                <a:ea typeface="DejaVu Sans"/>
              </a:rPr>
              <a:t>Luogo di esecuzione distinti per i due enti</a:t>
            </a:r>
            <a:endParaRPr lang="it-IT" sz="1400" b="0" strike="noStrike" spc="-1" dirty="0">
              <a:latin typeface="Arial"/>
            </a:endParaRPr>
          </a:p>
          <a:p>
            <a:pPr algn="just">
              <a:lnSpc>
                <a:spcPct val="100000"/>
              </a:lnSpc>
            </a:pPr>
            <a:endParaRPr lang="it-IT" sz="1400" b="0" strike="noStrike" spc="-1" dirty="0">
              <a:latin typeface="Arial"/>
            </a:endParaRPr>
          </a:p>
          <a:p>
            <a:pPr>
              <a:lnSpc>
                <a:spcPct val="100000"/>
              </a:lnSpc>
            </a:pPr>
            <a:endParaRPr lang="it-IT" sz="1400" b="0" strike="noStrike" spc="-1" dirty="0">
              <a:latin typeface="Arial"/>
            </a:endParaRPr>
          </a:p>
        </p:txBody>
      </p:sp>
      <p:pic>
        <p:nvPicPr>
          <p:cNvPr id="111" name="Immagine 9"/>
          <p:cNvPicPr/>
          <p:nvPr/>
        </p:nvPicPr>
        <p:blipFill>
          <a:blip r:embed="rId2"/>
          <a:stretch/>
        </p:blipFill>
        <p:spPr>
          <a:xfrm>
            <a:off x="623880" y="434880"/>
            <a:ext cx="2402280" cy="665280"/>
          </a:xfrm>
          <a:prstGeom prst="rect">
            <a:avLst/>
          </a:prstGeom>
          <a:ln>
            <a:noFill/>
          </a:ln>
        </p:spPr>
      </p:pic>
      <p:pic>
        <p:nvPicPr>
          <p:cNvPr id="112" name="Immagine 10"/>
          <p:cNvPicPr/>
          <p:nvPr/>
        </p:nvPicPr>
        <p:blipFill>
          <a:blip r:embed="rId3"/>
          <a:stretch/>
        </p:blipFill>
        <p:spPr>
          <a:xfrm>
            <a:off x="3661200" y="174960"/>
            <a:ext cx="3385080" cy="1184760"/>
          </a:xfrm>
          <a:prstGeom prst="rect">
            <a:avLst/>
          </a:prstGeom>
          <a:ln>
            <a:noFill/>
          </a:ln>
        </p:spPr>
      </p:pic>
      <p:pic>
        <p:nvPicPr>
          <p:cNvPr id="113" name="Immagine 11"/>
          <p:cNvPicPr/>
          <p:nvPr/>
        </p:nvPicPr>
        <p:blipFill>
          <a:blip r:embed="rId4"/>
          <a:stretch/>
        </p:blipFill>
        <p:spPr>
          <a:xfrm>
            <a:off x="4567320" y="6357960"/>
            <a:ext cx="496080" cy="4982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CustomShape 1"/>
          <p:cNvSpPr/>
          <p:nvPr/>
        </p:nvSpPr>
        <p:spPr>
          <a:xfrm>
            <a:off x="623880" y="1709640"/>
            <a:ext cx="7885080" cy="76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90000"/>
              </a:lnSpc>
            </a:pPr>
            <a:r>
              <a:rPr lang="it-IT" sz="4800" b="0" strike="noStrike" spc="-1" dirty="0">
                <a:solidFill>
                  <a:srgbClr val="000000"/>
                </a:solidFill>
                <a:latin typeface="Calibri" pitchFamily="34" charset="0"/>
                <a:ea typeface="DejaVu Sans"/>
                <a:cs typeface="Calibri" pitchFamily="34" charset="0"/>
              </a:rPr>
              <a:t>Sistema di alleanze trasversale</a:t>
            </a:r>
            <a:endParaRPr lang="it-IT" sz="4800" b="0" strike="noStrike" spc="-1" dirty="0">
              <a:latin typeface="Calibri" pitchFamily="34" charset="0"/>
              <a:cs typeface="Calibri" pitchFamily="34" charset="0"/>
            </a:endParaRPr>
          </a:p>
        </p:txBody>
      </p:sp>
      <p:sp>
        <p:nvSpPr>
          <p:cNvPr id="115" name="CustomShape 2"/>
          <p:cNvSpPr/>
          <p:nvPr/>
        </p:nvSpPr>
        <p:spPr>
          <a:xfrm>
            <a:off x="623880" y="2889000"/>
            <a:ext cx="7885080" cy="3198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algn="just">
              <a:lnSpc>
                <a:spcPct val="90000"/>
              </a:lnSpc>
              <a:spcBef>
                <a:spcPts val="1001"/>
              </a:spcBef>
            </a:pPr>
            <a:r>
              <a:rPr lang="it-IT" sz="2400" b="0" strike="noStrike" spc="-1">
                <a:solidFill>
                  <a:srgbClr val="000000"/>
                </a:solidFill>
                <a:latin typeface="Calibri"/>
                <a:ea typeface="DejaVu Sans"/>
              </a:rPr>
              <a:t>La gestione associata delle procedure di gara offre ai nostri enti la modalità gestionale per garantire sul territorio servizi omogenei e attesi dal cittadino (stesura del capitolato, relazione tecnica, disciplinare), permette la condivisione di risorse intellettuali e finanziarie nella fase preliminare e nella fase di attuazione del contratto</a:t>
            </a:r>
            <a:endParaRPr lang="it-IT" sz="2400" b="0" strike="noStrike" spc="-1">
              <a:latin typeface="Arial"/>
            </a:endParaRPr>
          </a:p>
          <a:p>
            <a:pPr algn="just">
              <a:lnSpc>
                <a:spcPct val="90000"/>
              </a:lnSpc>
              <a:spcBef>
                <a:spcPts val="1001"/>
              </a:spcBef>
            </a:pPr>
            <a:r>
              <a:rPr lang="it-IT" sz="2400" b="0" strike="noStrike" spc="-1">
                <a:solidFill>
                  <a:srgbClr val="000000"/>
                </a:solidFill>
                <a:latin typeface="Calibri"/>
                <a:ea typeface="DejaVu Sans"/>
              </a:rPr>
              <a:t>Consulenza tecnico giuridica grazie alla professionalità dei componenti dell’ufficio gare e contratti (predisposizione del bando, schema di contratto e evidenza pubblica)</a:t>
            </a:r>
            <a:endParaRPr lang="it-IT" sz="2400" b="0" strike="noStrike" spc="-1">
              <a:latin typeface="Arial"/>
            </a:endParaRPr>
          </a:p>
          <a:p>
            <a:pPr>
              <a:lnSpc>
                <a:spcPct val="90000"/>
              </a:lnSpc>
              <a:spcBef>
                <a:spcPts val="1001"/>
              </a:spcBef>
            </a:pPr>
            <a:endParaRPr lang="it-IT" sz="2400" b="0" strike="noStrike" spc="-1">
              <a:latin typeface="Arial"/>
            </a:endParaRPr>
          </a:p>
          <a:p>
            <a:pPr>
              <a:lnSpc>
                <a:spcPct val="90000"/>
              </a:lnSpc>
              <a:spcBef>
                <a:spcPts val="1001"/>
              </a:spcBef>
            </a:pPr>
            <a:endParaRPr lang="it-IT" sz="2400" b="0" strike="noStrike" spc="-1">
              <a:latin typeface="Arial"/>
            </a:endParaRPr>
          </a:p>
          <a:p>
            <a:pPr>
              <a:lnSpc>
                <a:spcPct val="90000"/>
              </a:lnSpc>
              <a:spcBef>
                <a:spcPts val="1001"/>
              </a:spcBef>
            </a:pPr>
            <a:endParaRPr lang="it-IT" sz="2400" b="0" strike="noStrike" spc="-1">
              <a:latin typeface="Arial"/>
            </a:endParaRPr>
          </a:p>
        </p:txBody>
      </p:sp>
      <p:pic>
        <p:nvPicPr>
          <p:cNvPr id="116" name="Immagine 9"/>
          <p:cNvPicPr/>
          <p:nvPr/>
        </p:nvPicPr>
        <p:blipFill>
          <a:blip r:embed="rId2"/>
          <a:stretch/>
        </p:blipFill>
        <p:spPr>
          <a:xfrm>
            <a:off x="623880" y="434880"/>
            <a:ext cx="2402280" cy="665280"/>
          </a:xfrm>
          <a:prstGeom prst="rect">
            <a:avLst/>
          </a:prstGeom>
          <a:ln>
            <a:noFill/>
          </a:ln>
        </p:spPr>
      </p:pic>
      <p:pic>
        <p:nvPicPr>
          <p:cNvPr id="117" name="Immagine 10"/>
          <p:cNvPicPr/>
          <p:nvPr/>
        </p:nvPicPr>
        <p:blipFill>
          <a:blip r:embed="rId3"/>
          <a:stretch/>
        </p:blipFill>
        <p:spPr>
          <a:xfrm>
            <a:off x="3661200" y="174960"/>
            <a:ext cx="3385080" cy="1184760"/>
          </a:xfrm>
          <a:prstGeom prst="rect">
            <a:avLst/>
          </a:prstGeom>
          <a:ln>
            <a:noFill/>
          </a:ln>
        </p:spPr>
      </p:pic>
      <p:pic>
        <p:nvPicPr>
          <p:cNvPr id="118" name="Immagine 11"/>
          <p:cNvPicPr/>
          <p:nvPr/>
        </p:nvPicPr>
        <p:blipFill>
          <a:blip r:embed="rId4"/>
          <a:stretch/>
        </p:blipFill>
        <p:spPr>
          <a:xfrm>
            <a:off x="4567320" y="6357960"/>
            <a:ext cx="496080" cy="49824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CustomShape 1"/>
          <p:cNvSpPr/>
          <p:nvPr/>
        </p:nvSpPr>
        <p:spPr>
          <a:xfrm>
            <a:off x="623880" y="1709640"/>
            <a:ext cx="7885080" cy="3337560"/>
          </a:xfrm>
          <a:prstGeom prst="rect">
            <a:avLst/>
          </a:prstGeom>
          <a:noFill/>
          <a:ln>
            <a:noFill/>
          </a:ln>
        </p:spPr>
        <p:style>
          <a:lnRef idx="0">
            <a:scrgbClr r="0" g="0" b="0"/>
          </a:lnRef>
          <a:fillRef idx="0">
            <a:scrgbClr r="0" g="0" b="0"/>
          </a:fillRef>
          <a:effectRef idx="0">
            <a:scrgbClr r="0" g="0" b="0"/>
          </a:effectRef>
          <a:fontRef idx="minor"/>
        </p:style>
      </p:sp>
      <p:sp>
        <p:nvSpPr>
          <p:cNvPr id="120" name="CustomShape 2"/>
          <p:cNvSpPr/>
          <p:nvPr/>
        </p:nvSpPr>
        <p:spPr>
          <a:xfrm>
            <a:off x="623880" y="5380560"/>
            <a:ext cx="7885080" cy="800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92500" lnSpcReduction="10000"/>
          </a:bodyPr>
          <a:lstStyle/>
          <a:p>
            <a:pPr>
              <a:lnSpc>
                <a:spcPct val="90000"/>
              </a:lnSpc>
              <a:spcBef>
                <a:spcPts val="1001"/>
              </a:spcBef>
            </a:pPr>
            <a:r>
              <a:rPr lang="it-IT" sz="2400" b="0" strike="noStrike" spc="-1" dirty="0">
                <a:solidFill>
                  <a:srgbClr val="000000"/>
                </a:solidFill>
                <a:latin typeface="Calibri"/>
                <a:ea typeface="DejaVu Sans"/>
              </a:rPr>
              <a:t>Per contatti:</a:t>
            </a:r>
            <a:endParaRPr lang="it-IT" sz="2400" b="0" strike="noStrike" spc="-1" dirty="0">
              <a:latin typeface="Arial"/>
            </a:endParaRPr>
          </a:p>
          <a:p>
            <a:pPr>
              <a:lnSpc>
                <a:spcPct val="90000"/>
              </a:lnSpc>
              <a:spcBef>
                <a:spcPts val="1001"/>
              </a:spcBef>
            </a:pPr>
            <a:r>
              <a:rPr lang="it-IT" sz="2400" b="0" strike="noStrike" spc="-1" dirty="0">
                <a:solidFill>
                  <a:srgbClr val="000000"/>
                </a:solidFill>
                <a:latin typeface="Calibri"/>
                <a:ea typeface="DejaVu Sans"/>
              </a:rPr>
              <a:t>Barbara Salotti, b.salotti@comune.scandicci.fi.it</a:t>
            </a:r>
            <a:endParaRPr lang="it-IT" sz="2400" b="0" strike="noStrike" spc="-1" dirty="0">
              <a:latin typeface="Arial"/>
            </a:endParaRPr>
          </a:p>
        </p:txBody>
      </p:sp>
      <p:pic>
        <p:nvPicPr>
          <p:cNvPr id="121" name="Immagine 9"/>
          <p:cNvPicPr/>
          <p:nvPr/>
        </p:nvPicPr>
        <p:blipFill>
          <a:blip r:embed="rId2"/>
          <a:stretch/>
        </p:blipFill>
        <p:spPr>
          <a:xfrm>
            <a:off x="623880" y="434880"/>
            <a:ext cx="2402280" cy="665280"/>
          </a:xfrm>
          <a:prstGeom prst="rect">
            <a:avLst/>
          </a:prstGeom>
          <a:ln>
            <a:noFill/>
          </a:ln>
        </p:spPr>
      </p:pic>
      <p:pic>
        <p:nvPicPr>
          <p:cNvPr id="122" name="Immagine 10"/>
          <p:cNvPicPr/>
          <p:nvPr/>
        </p:nvPicPr>
        <p:blipFill>
          <a:blip r:embed="rId3"/>
          <a:stretch/>
        </p:blipFill>
        <p:spPr>
          <a:xfrm>
            <a:off x="3661200" y="174960"/>
            <a:ext cx="3385080" cy="1184760"/>
          </a:xfrm>
          <a:prstGeom prst="rect">
            <a:avLst/>
          </a:prstGeom>
          <a:ln>
            <a:noFill/>
          </a:ln>
        </p:spPr>
      </p:pic>
      <p:pic>
        <p:nvPicPr>
          <p:cNvPr id="123" name="Immagine 11"/>
          <p:cNvPicPr/>
          <p:nvPr/>
        </p:nvPicPr>
        <p:blipFill>
          <a:blip r:embed="rId4"/>
          <a:stretch/>
        </p:blipFill>
        <p:spPr>
          <a:xfrm>
            <a:off x="4567320" y="6357960"/>
            <a:ext cx="496080" cy="498240"/>
          </a:xfrm>
          <a:prstGeom prst="rect">
            <a:avLst/>
          </a:prstGeom>
          <a:ln>
            <a:noFill/>
          </a:ln>
        </p:spPr>
      </p:pic>
      <p:pic>
        <p:nvPicPr>
          <p:cNvPr id="124" name="Immagine 123"/>
          <p:cNvPicPr/>
          <p:nvPr/>
        </p:nvPicPr>
        <p:blipFill>
          <a:blip r:embed="rId5"/>
          <a:stretch/>
        </p:blipFill>
        <p:spPr>
          <a:xfrm>
            <a:off x="2448000" y="1657440"/>
            <a:ext cx="5277960" cy="395856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877</TotalTime>
  <Words>1328</Words>
  <Application>Microsoft Office PowerPoint</Application>
  <PresentationFormat>Presentazione su schermo (4:3)</PresentationFormat>
  <Paragraphs>111</Paragraphs>
  <Slides>17</Slides>
  <Notes>0</Notes>
  <HiddenSlides>0</HiddenSlides>
  <MMClips>0</MMClips>
  <ScaleCrop>false</ScaleCrop>
  <HeadingPairs>
    <vt:vector size="4" baseType="variant">
      <vt:variant>
        <vt:lpstr>Tema</vt:lpstr>
      </vt:variant>
      <vt:variant>
        <vt:i4>1</vt:i4>
      </vt:variant>
      <vt:variant>
        <vt:lpstr>Titoli diapositive</vt:lpstr>
      </vt:variant>
      <vt:variant>
        <vt:i4>17</vt:i4>
      </vt:variant>
    </vt:vector>
  </HeadingPairs>
  <TitlesOfParts>
    <vt:vector size="18" baseType="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subject/>
  <dc:creator>Grafica</dc:creator>
  <dc:description/>
  <cp:lastModifiedBy>Barbara</cp:lastModifiedBy>
  <cp:revision>63</cp:revision>
  <dcterms:created xsi:type="dcterms:W3CDTF">2020-11-03T14:28:40Z</dcterms:created>
  <dcterms:modified xsi:type="dcterms:W3CDTF">2020-12-10T22:15:18Z</dcterms:modified>
  <dc:language>it-IT</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Presentazione su schermo (4:3)</vt:lpwstr>
  </property>
  <property fmtid="{D5CDD505-2E9C-101B-9397-08002B2CF9AE}" pid="9" name="ScaleCrop">
    <vt:bool>false</vt:bool>
  </property>
  <property fmtid="{D5CDD505-2E9C-101B-9397-08002B2CF9AE}" pid="10" name="ShareDoc">
    <vt:bool>false</vt:bool>
  </property>
  <property fmtid="{D5CDD505-2E9C-101B-9397-08002B2CF9AE}" pid="11" name="Slides">
    <vt:i4>18</vt:i4>
  </property>
</Properties>
</file>