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sldIdLst>
    <p:sldId id="258" r:id="rId2"/>
    <p:sldId id="260" r:id="rId3"/>
    <p:sldId id="263" r:id="rId4"/>
    <p:sldId id="261" r:id="rId5"/>
    <p:sldId id="265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208"/>
  </p:normalViewPr>
  <p:slideViewPr>
    <p:cSldViewPr snapToGrid="0" snapToObjects="1">
      <p:cViewPr varScale="1">
        <p:scale>
          <a:sx n="86" d="100"/>
          <a:sy n="86" d="100"/>
        </p:scale>
        <p:origin x="-90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D32E8-B60C-DE48-9C18-3DB9E1926E88}" type="datetimeFigureOut">
              <a:rPr lang="it-IT" smtClean="0"/>
              <a:pPr/>
              <a:t>29/11/2020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7F340D-A735-B74F-9059-8E13CFD7B14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679189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D27E-61C5-D442-BF2F-AFE008EB384F}" type="datetimeFigureOut">
              <a:rPr lang="it-IT" smtClean="0"/>
              <a:pPr/>
              <a:t>29/11/2020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2E4DD-B89C-CB4D-8C38-BF424AAC4CC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649670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D27E-61C5-D442-BF2F-AFE008EB384F}" type="datetimeFigureOut">
              <a:rPr lang="it-IT" smtClean="0"/>
              <a:pPr/>
              <a:t>29/11/2020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2E4DD-B89C-CB4D-8C38-BF424AAC4CC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732988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D27E-61C5-D442-BF2F-AFE008EB384F}" type="datetimeFigureOut">
              <a:rPr lang="it-IT" smtClean="0"/>
              <a:pPr/>
              <a:t>29/11/2020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2E4DD-B89C-CB4D-8C38-BF424AAC4CC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48534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D27E-61C5-D442-BF2F-AFE008EB384F}" type="datetimeFigureOut">
              <a:rPr lang="it-IT" smtClean="0"/>
              <a:pPr/>
              <a:t>29/11/2020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2E4DD-B89C-CB4D-8C38-BF424AAC4CC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74784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D27E-61C5-D442-BF2F-AFE008EB384F}" type="datetimeFigureOut">
              <a:rPr lang="it-IT" smtClean="0"/>
              <a:pPr/>
              <a:t>29/11/2020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2E4DD-B89C-CB4D-8C38-BF424AAC4CC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931728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D27E-61C5-D442-BF2F-AFE008EB384F}" type="datetimeFigureOut">
              <a:rPr lang="it-IT" smtClean="0"/>
              <a:pPr/>
              <a:t>29/11/2020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2E4DD-B89C-CB4D-8C38-BF424AAC4CC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624687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D27E-61C5-D442-BF2F-AFE008EB384F}" type="datetimeFigureOut">
              <a:rPr lang="it-IT" smtClean="0"/>
              <a:pPr/>
              <a:t>29/11/2020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2E4DD-B89C-CB4D-8C38-BF424AAC4CC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946229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D27E-61C5-D442-BF2F-AFE008EB384F}" type="datetimeFigureOut">
              <a:rPr lang="it-IT" smtClean="0"/>
              <a:pPr/>
              <a:t>29/11/2020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2E4DD-B89C-CB4D-8C38-BF424AAC4CC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509595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D27E-61C5-D442-BF2F-AFE008EB384F}" type="datetimeFigureOut">
              <a:rPr lang="it-IT" smtClean="0"/>
              <a:pPr/>
              <a:t>29/11/2020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2E4DD-B89C-CB4D-8C38-BF424AAC4CC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737465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D27E-61C5-D442-BF2F-AFE008EB384F}" type="datetimeFigureOut">
              <a:rPr lang="it-IT" smtClean="0"/>
              <a:pPr/>
              <a:t>29/11/2020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2E4DD-B89C-CB4D-8C38-BF424AAC4CC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574272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D27E-61C5-D442-BF2F-AFE008EB384F}" type="datetimeFigureOut">
              <a:rPr lang="it-IT" smtClean="0"/>
              <a:pPr/>
              <a:t>29/11/2020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2E4DD-B89C-CB4D-8C38-BF424AAC4CC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950014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DD27E-61C5-D442-BF2F-AFE008EB384F}" type="datetimeFigureOut">
              <a:rPr lang="it-IT" smtClean="0"/>
              <a:pPr/>
              <a:t>29/11/2020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2E4DD-B89C-CB4D-8C38-BF424AAC4CC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612640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xmlns="" id="{F9A88706-A26E-394F-A361-2FF43B8CC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610999"/>
            <a:ext cx="7886700" cy="1564394"/>
          </a:xfrm>
        </p:spPr>
        <p:txBody>
          <a:bodyPr>
            <a:normAutofit/>
          </a:bodyPr>
          <a:lstStyle/>
          <a:p>
            <a:r>
              <a:rPr lang="it-IT" sz="4000" i="1" dirty="0" smtClean="0"/>
              <a:t>Biblioteca </a:t>
            </a:r>
            <a:r>
              <a:rPr lang="it-IT" sz="4000" i="1" dirty="0" err="1" smtClean="0"/>
              <a:t>Lazzerini</a:t>
            </a:r>
            <a:r>
              <a:rPr lang="it-IT" sz="4000" i="1" dirty="0" smtClean="0"/>
              <a:t>: </a:t>
            </a:r>
            <a:br>
              <a:rPr lang="it-IT" sz="4000" i="1" dirty="0" smtClean="0"/>
            </a:br>
            <a:r>
              <a:rPr lang="it-IT" sz="4000" i="1" dirty="0" smtClean="0"/>
              <a:t>intercultura tra presente e passato</a:t>
            </a:r>
            <a:endParaRPr lang="it-IT" sz="4000" i="1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xmlns="" id="{0D3DADD1-9DFA-F746-B69F-36876F4B4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88" y="434760"/>
            <a:ext cx="2403959" cy="667178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xmlns="" id="{5F0589F7-80E0-C244-9453-F12371B2A1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1186" y="175026"/>
            <a:ext cx="3386886" cy="1186646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xmlns="" id="{9F8085A7-BA0B-BD41-9E50-429A07314A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238" y="6357884"/>
            <a:ext cx="497922" cy="50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28614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testo 4">
            <a:extLst>
              <a:ext uri="{FF2B5EF4-FFF2-40B4-BE49-F238E27FC236}">
                <a16:creationId xmlns:a16="http://schemas.microsoft.com/office/drawing/2014/main" xmlns="" id="{0726CD15-E76B-134E-8D11-45815849E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674564"/>
            <a:ext cx="7886700" cy="4415087"/>
          </a:xfrm>
        </p:spPr>
        <p:txBody>
          <a:bodyPr/>
          <a:lstStyle/>
          <a:p>
            <a:endParaRPr lang="it-IT" altLang="it-IT" sz="2000" i="1" dirty="0" smtClean="0">
              <a:solidFill>
                <a:srgbClr val="404040"/>
              </a:solidFill>
            </a:endParaRPr>
          </a:p>
          <a:p>
            <a:r>
              <a:rPr lang="it-IT" altLang="it-IT" sz="2000" i="1" dirty="0" smtClean="0"/>
              <a:t>1996: nasce la Sezione multiculturale</a:t>
            </a:r>
          </a:p>
          <a:p>
            <a:pPr lvl="2">
              <a:buFontTx/>
              <a:buChar char="•"/>
            </a:pPr>
            <a:r>
              <a:rPr lang="it-IT" altLang="it-IT" sz="2000" i="1" dirty="0" smtClean="0">
                <a:solidFill>
                  <a:schemeClr val="tx1"/>
                </a:solidFill>
              </a:rPr>
              <a:t>400 libri in albanese </a:t>
            </a:r>
            <a:r>
              <a:rPr lang="it-IT" altLang="it-IT" sz="1600" i="1" dirty="0" smtClean="0">
                <a:solidFill>
                  <a:schemeClr val="tx1"/>
                </a:solidFill>
              </a:rPr>
              <a:t>(oggi 1700)</a:t>
            </a:r>
          </a:p>
          <a:p>
            <a:pPr lvl="2">
              <a:buFontTx/>
              <a:buChar char="•"/>
            </a:pPr>
            <a:r>
              <a:rPr lang="it-IT" altLang="it-IT" sz="2000" i="1" dirty="0" smtClean="0">
                <a:solidFill>
                  <a:schemeClr val="tx1"/>
                </a:solidFill>
              </a:rPr>
              <a:t>530 libri in cinese </a:t>
            </a:r>
            <a:r>
              <a:rPr lang="it-IT" altLang="it-IT" sz="1600" i="1" dirty="0" smtClean="0">
                <a:solidFill>
                  <a:schemeClr val="tx1"/>
                </a:solidFill>
              </a:rPr>
              <a:t>(oggi 3200)</a:t>
            </a:r>
          </a:p>
          <a:p>
            <a:pPr lvl="2">
              <a:buFontTx/>
              <a:buChar char="•"/>
            </a:pPr>
            <a:r>
              <a:rPr lang="it-IT" altLang="it-IT" sz="2000" i="1" dirty="0" smtClean="0">
                <a:solidFill>
                  <a:schemeClr val="tx1"/>
                </a:solidFill>
              </a:rPr>
              <a:t>250 libri in arabo </a:t>
            </a:r>
            <a:r>
              <a:rPr lang="it-IT" altLang="it-IT" sz="1600" i="1" dirty="0" smtClean="0">
                <a:solidFill>
                  <a:schemeClr val="tx1"/>
                </a:solidFill>
              </a:rPr>
              <a:t>(oggi 3100)</a:t>
            </a:r>
          </a:p>
          <a:p>
            <a:pPr lvl="2">
              <a:buFontTx/>
              <a:buChar char="•"/>
            </a:pPr>
            <a:endParaRPr lang="it-IT" altLang="it-IT" sz="2000" i="1" dirty="0" smtClean="0">
              <a:solidFill>
                <a:schemeClr val="tx1"/>
              </a:solidFill>
            </a:endParaRPr>
          </a:p>
          <a:p>
            <a:r>
              <a:rPr lang="it-IT" altLang="it-IT" sz="2000" i="1" dirty="0" smtClean="0"/>
              <a:t>2003: la Biblioteca </a:t>
            </a:r>
            <a:r>
              <a:rPr lang="it-IT" altLang="it-IT" sz="2000" i="1" dirty="0" err="1" smtClean="0"/>
              <a:t>Lazzerini</a:t>
            </a:r>
            <a:r>
              <a:rPr lang="it-IT" altLang="it-IT" sz="2000" i="1" dirty="0" smtClean="0"/>
              <a:t> diventa Polo regionale di documentazione interculturale</a:t>
            </a:r>
          </a:p>
          <a:p>
            <a:endParaRPr lang="it-IT" altLang="it-IT" sz="2000" i="1" dirty="0" smtClean="0"/>
          </a:p>
          <a:p>
            <a:r>
              <a:rPr lang="it-IT" altLang="it-IT" sz="2000" i="1" dirty="0" smtClean="0"/>
              <a:t>2006: viene istituito la Scaffale circolante</a:t>
            </a:r>
          </a:p>
          <a:p>
            <a:endParaRPr lang="it-IT" altLang="it-IT" sz="2000" i="1" dirty="0" smtClean="0"/>
          </a:p>
          <a:p>
            <a:r>
              <a:rPr lang="it-IT" altLang="it-IT" sz="2000" i="1" dirty="0" smtClean="0"/>
              <a:t>2015: viene istituito lo Scaffale circolante carcerario</a:t>
            </a:r>
            <a:endParaRPr lang="it-IT" altLang="it-IT" sz="1600" i="1" dirty="0" smtClean="0"/>
          </a:p>
          <a:p>
            <a:endParaRPr lang="it-IT" altLang="it-IT" i="1" dirty="0" smtClean="0">
              <a:solidFill>
                <a:srgbClr val="404040"/>
              </a:solidFill>
            </a:endParaRPr>
          </a:p>
          <a:p>
            <a:endParaRPr lang="it-IT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xmlns="" id="{0D3DADD1-9DFA-F746-B69F-36876F4B4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88" y="434760"/>
            <a:ext cx="2403959" cy="667178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xmlns="" id="{5F0589F7-80E0-C244-9453-F12371B2A1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1186" y="175026"/>
            <a:ext cx="3386886" cy="1186646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xmlns="" id="{9F8085A7-BA0B-BD41-9E50-429A07314A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238" y="6357884"/>
            <a:ext cx="497922" cy="50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60271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testo 4">
            <a:extLst>
              <a:ext uri="{FF2B5EF4-FFF2-40B4-BE49-F238E27FC236}">
                <a16:creationId xmlns:a16="http://schemas.microsoft.com/office/drawing/2014/main" xmlns="" id="{0726CD15-E76B-134E-8D11-45815849E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674564"/>
            <a:ext cx="7886700" cy="4415087"/>
          </a:xfrm>
        </p:spPr>
        <p:txBody>
          <a:bodyPr/>
          <a:lstStyle/>
          <a:p>
            <a:endParaRPr lang="it-IT" altLang="it-IT" sz="2000" i="1" dirty="0" smtClean="0">
              <a:solidFill>
                <a:srgbClr val="404040"/>
              </a:solidFill>
            </a:endParaRPr>
          </a:p>
          <a:p>
            <a:r>
              <a:rPr lang="it-IT" altLang="it-IT" sz="2000" b="1" i="1" dirty="0" smtClean="0"/>
              <a:t>Il Polo regionale di documentazione interculturale</a:t>
            </a:r>
            <a:r>
              <a:rPr lang="it-IT" altLang="it-IT" sz="2000" i="1" dirty="0" smtClean="0"/>
              <a:t> è un progetto finanziato dalla Regione Toscana, cofinanziato dal Comune di Prato e coordinato dalla Biblioteca </a:t>
            </a:r>
            <a:r>
              <a:rPr lang="it-IT" altLang="it-IT" sz="2000" i="1" dirty="0" err="1" smtClean="0"/>
              <a:t>Lazzerini</a:t>
            </a:r>
            <a:r>
              <a:rPr lang="it-IT" altLang="it-IT" sz="2000" i="1" dirty="0" smtClean="0"/>
              <a:t> di Prato. Fornisce servizi alle biblioteche toscane, alle scuole ed alle istituzioni pubbliche o private che si occupano di intercultura. </a:t>
            </a:r>
          </a:p>
          <a:p>
            <a:r>
              <a:rPr lang="it-IT" altLang="it-IT" sz="2000" i="1" dirty="0" smtClean="0"/>
              <a:t>In particolare l’attività del Polo si sviluppa nei seguenti ambiti:</a:t>
            </a:r>
            <a:endParaRPr lang="it-IT" altLang="it-IT" sz="2000" b="1" i="1" dirty="0" smtClean="0"/>
          </a:p>
          <a:p>
            <a:r>
              <a:rPr lang="it-IT" altLang="it-IT" sz="2000" b="1" i="1" dirty="0" smtClean="0"/>
              <a:t>documentazione specialistica </a:t>
            </a:r>
          </a:p>
          <a:p>
            <a:r>
              <a:rPr lang="it-IT" altLang="it-IT" sz="2000" b="1" i="1" dirty="0" smtClean="0"/>
              <a:t>scaffale circolante</a:t>
            </a:r>
          </a:p>
          <a:p>
            <a:r>
              <a:rPr lang="it-IT" altLang="it-IT" sz="2000" b="1" i="1" dirty="0" smtClean="0"/>
              <a:t>scaffale circolante carcerario</a:t>
            </a:r>
            <a:r>
              <a:rPr lang="it-IT" altLang="it-IT" sz="2000" i="1" dirty="0" smtClean="0"/>
              <a:t> </a:t>
            </a:r>
          </a:p>
          <a:p>
            <a:r>
              <a:rPr lang="it-IT" altLang="it-IT" sz="2000" b="1" i="1" dirty="0" smtClean="0"/>
              <a:t>attività di formazione e consulenza</a:t>
            </a:r>
            <a:endParaRPr lang="it-IT" altLang="it-IT" sz="2000" i="1" dirty="0" smtClean="0"/>
          </a:p>
          <a:p>
            <a:endParaRPr lang="it-IT" altLang="it-IT" i="1" dirty="0" smtClean="0">
              <a:solidFill>
                <a:srgbClr val="404040"/>
              </a:solidFill>
            </a:endParaRPr>
          </a:p>
          <a:p>
            <a:endParaRPr lang="it-IT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xmlns="" id="{0D3DADD1-9DFA-F746-B69F-36876F4B4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88" y="434760"/>
            <a:ext cx="2403959" cy="667178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xmlns="" id="{5F0589F7-80E0-C244-9453-F12371B2A1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1186" y="175026"/>
            <a:ext cx="3386886" cy="1186646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xmlns="" id="{9F8085A7-BA0B-BD41-9E50-429A07314A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238" y="6357884"/>
            <a:ext cx="497922" cy="50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60271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xmlns="" id="{0D3DADD1-9DFA-F746-B69F-36876F4B4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88" y="434760"/>
            <a:ext cx="2403959" cy="667178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xmlns="" id="{5F0589F7-80E0-C244-9453-F12371B2A1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1186" y="175026"/>
            <a:ext cx="3386886" cy="1186646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xmlns="" id="{9F8085A7-BA0B-BD41-9E50-429A07314A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238" y="6357884"/>
            <a:ext cx="497922" cy="50011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56669" y="1509312"/>
            <a:ext cx="6763611" cy="484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59536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testo 4">
            <a:extLst>
              <a:ext uri="{FF2B5EF4-FFF2-40B4-BE49-F238E27FC236}">
                <a16:creationId xmlns:a16="http://schemas.microsoft.com/office/drawing/2014/main" xmlns="" id="{0726CD15-E76B-134E-8D11-45815849E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674564"/>
            <a:ext cx="7886700" cy="4415087"/>
          </a:xfrm>
        </p:spPr>
        <p:txBody>
          <a:bodyPr/>
          <a:lstStyle/>
          <a:p>
            <a:endParaRPr lang="it-IT" altLang="it-IT" sz="2000" i="1" dirty="0" smtClean="0">
              <a:solidFill>
                <a:srgbClr val="404040"/>
              </a:solidFill>
            </a:endParaRPr>
          </a:p>
          <a:p>
            <a:r>
              <a:rPr lang="it-IT" altLang="it-IT" i="1" dirty="0" smtClean="0">
                <a:solidFill>
                  <a:srgbClr val="404040"/>
                </a:solidFill>
              </a:rPr>
              <a:t>Grazie per l’attenzione!</a:t>
            </a:r>
          </a:p>
          <a:p>
            <a:endParaRPr lang="it-IT" altLang="it-IT" i="1" dirty="0" smtClean="0">
              <a:solidFill>
                <a:srgbClr val="404040"/>
              </a:solidFill>
            </a:endParaRPr>
          </a:p>
          <a:p>
            <a:r>
              <a:rPr lang="it-IT" altLang="it-IT" sz="2000" i="1" dirty="0" smtClean="0">
                <a:solidFill>
                  <a:srgbClr val="404040"/>
                </a:solidFill>
              </a:rPr>
              <a:t>Maria Rosaria </a:t>
            </a:r>
            <a:r>
              <a:rPr lang="it-IT" altLang="it-IT" sz="2000" i="1" dirty="0" err="1" smtClean="0">
                <a:solidFill>
                  <a:srgbClr val="404040"/>
                </a:solidFill>
              </a:rPr>
              <a:t>Colagrossi</a:t>
            </a:r>
            <a:endParaRPr lang="it-IT" altLang="it-IT" sz="2000" i="1" dirty="0" smtClean="0">
              <a:solidFill>
                <a:srgbClr val="404040"/>
              </a:solidFill>
            </a:endParaRPr>
          </a:p>
          <a:p>
            <a:r>
              <a:rPr lang="it-IT" altLang="it-IT" sz="2000" i="1" dirty="0" smtClean="0">
                <a:solidFill>
                  <a:srgbClr val="404040"/>
                </a:solidFill>
              </a:rPr>
              <a:t>Biblioteca </a:t>
            </a:r>
            <a:r>
              <a:rPr lang="it-IT" altLang="it-IT" sz="2000" i="1" dirty="0" err="1" smtClean="0">
                <a:solidFill>
                  <a:srgbClr val="404040"/>
                </a:solidFill>
              </a:rPr>
              <a:t>Lazzerini</a:t>
            </a:r>
            <a:r>
              <a:rPr lang="it-IT" altLang="it-IT" sz="2000" i="1" dirty="0" smtClean="0">
                <a:solidFill>
                  <a:srgbClr val="404040"/>
                </a:solidFill>
              </a:rPr>
              <a:t> – Polo regionale di documentazione interculturale</a:t>
            </a:r>
          </a:p>
          <a:p>
            <a:endParaRPr lang="it-IT" altLang="it-IT" sz="2000" i="1" dirty="0" smtClean="0">
              <a:solidFill>
                <a:srgbClr val="404040"/>
              </a:solidFill>
            </a:endParaRPr>
          </a:p>
          <a:p>
            <a:r>
              <a:rPr lang="it-IT" altLang="it-IT" sz="2000" i="1" dirty="0" smtClean="0">
                <a:solidFill>
                  <a:srgbClr val="404040"/>
                </a:solidFill>
              </a:rPr>
              <a:t>m</a:t>
            </a:r>
            <a:r>
              <a:rPr lang="it-IT" altLang="it-IT" sz="2000" i="1" dirty="0" smtClean="0">
                <a:solidFill>
                  <a:srgbClr val="404040"/>
                </a:solidFill>
              </a:rPr>
              <a:t>r.colagrossi@comune.prato.it</a:t>
            </a:r>
            <a:endParaRPr lang="it-IT" altLang="it-IT" sz="2000" i="1" dirty="0" smtClean="0">
              <a:solidFill>
                <a:srgbClr val="404040"/>
              </a:solidFill>
            </a:endParaRPr>
          </a:p>
          <a:p>
            <a:endParaRPr lang="it-IT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xmlns="" id="{0D3DADD1-9DFA-F746-B69F-36876F4B4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88" y="434760"/>
            <a:ext cx="2403959" cy="667178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xmlns="" id="{5F0589F7-80E0-C244-9453-F12371B2A1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1186" y="175026"/>
            <a:ext cx="3386886" cy="1186646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xmlns="" id="{9F8085A7-BA0B-BD41-9E50-429A07314A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238" y="6357884"/>
            <a:ext cx="497922" cy="50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602715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</TotalTime>
  <Words>145</Words>
  <Application>Microsoft Office PowerPoint</Application>
  <PresentationFormat>Presentazione su schermo (4:3)</PresentationFormat>
  <Paragraphs>26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6" baseType="lpstr">
      <vt:lpstr>Tema di Office</vt:lpstr>
      <vt:lpstr>Biblioteca Lazzerini:  intercultura tra presente e passato</vt:lpstr>
      <vt:lpstr>Diapositiva 2</vt:lpstr>
      <vt:lpstr>Diapositiva 3</vt:lpstr>
      <vt:lpstr>Diapositiva 4</vt:lpstr>
      <vt:lpstr>Diapositiva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Grafica</dc:creator>
  <cp:lastModifiedBy>toshiba</cp:lastModifiedBy>
  <cp:revision>14</cp:revision>
  <dcterms:created xsi:type="dcterms:W3CDTF">2020-11-03T14:28:40Z</dcterms:created>
  <dcterms:modified xsi:type="dcterms:W3CDTF">2020-11-29T17:50:23Z</dcterms:modified>
</cp:coreProperties>
</file>