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6" r:id="rId3"/>
    <p:sldId id="300" r:id="rId4"/>
    <p:sldId id="317" r:id="rId5"/>
    <p:sldId id="318" r:id="rId6"/>
    <p:sldId id="31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894" y="96"/>
      </p:cViewPr>
      <p:guideLst/>
    </p:cSldViewPr>
  </p:slideViewPr>
  <p:outlineViewPr>
    <p:cViewPr>
      <p:scale>
        <a:sx n="33" d="100"/>
        <a:sy n="33" d="100"/>
      </p:scale>
      <p:origin x="0" y="-58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 Savini" userId="c8890585-a45a-4856-b7ea-67b500329f95" providerId="ADAL" clId="{3786DE35-B443-46BA-90C5-826B9AC2AF0E}"/>
    <pc:docChg chg="modSld">
      <pc:chgData name="Mauro Savini" userId="c8890585-a45a-4856-b7ea-67b500329f95" providerId="ADAL" clId="{3786DE35-B443-46BA-90C5-826B9AC2AF0E}" dt="2022-02-14T08:44:17.394" v="3" actId="20577"/>
      <pc:docMkLst>
        <pc:docMk/>
      </pc:docMkLst>
      <pc:sldChg chg="modSp mod">
        <pc:chgData name="Mauro Savini" userId="c8890585-a45a-4856-b7ea-67b500329f95" providerId="ADAL" clId="{3786DE35-B443-46BA-90C5-826B9AC2AF0E}" dt="2022-02-14T08:43:35.011" v="1" actId="1035"/>
        <pc:sldMkLst>
          <pc:docMk/>
          <pc:sldMk cId="1574560773" sldId="300"/>
        </pc:sldMkLst>
        <pc:graphicFrameChg chg="mod">
          <ac:chgData name="Mauro Savini" userId="c8890585-a45a-4856-b7ea-67b500329f95" providerId="ADAL" clId="{3786DE35-B443-46BA-90C5-826B9AC2AF0E}" dt="2022-02-14T08:43:35.011" v="1" actId="1035"/>
          <ac:graphicFrameMkLst>
            <pc:docMk/>
            <pc:sldMk cId="1574560773" sldId="300"/>
            <ac:graphicFrameMk id="27" creationId="{A1931680-6D57-46C1-AA90-F4E0942F2205}"/>
          </ac:graphicFrameMkLst>
        </pc:graphicFrameChg>
      </pc:sldChg>
      <pc:sldChg chg="modSp mod">
        <pc:chgData name="Mauro Savini" userId="c8890585-a45a-4856-b7ea-67b500329f95" providerId="ADAL" clId="{3786DE35-B443-46BA-90C5-826B9AC2AF0E}" dt="2022-02-14T08:44:17.394" v="3" actId="20577"/>
        <pc:sldMkLst>
          <pc:docMk/>
          <pc:sldMk cId="568344356" sldId="318"/>
        </pc:sldMkLst>
        <pc:spChg chg="mod">
          <ac:chgData name="Mauro Savini" userId="c8890585-a45a-4856-b7ea-67b500329f95" providerId="ADAL" clId="{3786DE35-B443-46BA-90C5-826B9AC2AF0E}" dt="2022-02-14T08:44:17.394" v="3" actId="20577"/>
          <ac:spMkLst>
            <pc:docMk/>
            <pc:sldMk cId="568344356" sldId="318"/>
            <ac:spMk id="8" creationId="{BDF5854E-0CAB-4337-80C5-39D21716820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6F33C-A58C-4359-99EA-2FF070325CC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721111-BED5-4135-BBC1-4378D3284315}">
      <dgm:prSet custT="1"/>
      <dgm:spPr/>
      <dgm:t>
        <a:bodyPr/>
        <a:lstStyle/>
        <a:p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1.2 Abilitazione e facilitazione migrazione al Cloud</a:t>
          </a:r>
        </a:p>
        <a:p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1 mld €</a:t>
          </a:r>
        </a:p>
        <a:p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ASL/AO</a:t>
          </a:r>
        </a:p>
      </dgm:t>
    </dgm:pt>
    <dgm:pt modelId="{7157093D-E11E-4055-A2E2-49F4F18937A4}" type="parTrans" cxnId="{5C8B107F-79F0-450E-A3F1-4B155FF5DAFB}">
      <dgm:prSet/>
      <dgm:spPr/>
      <dgm:t>
        <a:bodyPr/>
        <a:lstStyle/>
        <a:p>
          <a:endParaRPr lang="en-US"/>
        </a:p>
      </dgm:t>
    </dgm:pt>
    <dgm:pt modelId="{42D9229A-A1D9-4072-B4DE-EEBA87314059}" type="sibTrans" cxnId="{5C8B107F-79F0-450E-A3F1-4B155FF5DAFB}">
      <dgm:prSet/>
      <dgm:spPr/>
      <dgm:t>
        <a:bodyPr/>
        <a:lstStyle/>
        <a:p>
          <a:endParaRPr lang="en-US"/>
        </a:p>
      </dgm:t>
    </dgm:pt>
    <dgm:pt modelId="{FF8F51FD-512E-45E6-B28C-BBB094F1C76F}">
      <dgm:prSet custT="1"/>
      <dgm:spPr/>
      <dgm:t>
        <a:bodyPr/>
        <a:lstStyle/>
        <a:p>
          <a:r>
            <a:rPr lang="it-IT" sz="24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1.4.1 Esperienza dei servizi pubblici </a:t>
          </a:r>
          <a:r>
            <a:rPr lang="it-IT" sz="20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</a:t>
          </a:r>
          <a:r>
            <a:rPr lang="it-IT" sz="18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usabilità siti web</a:t>
          </a:r>
          <a:r>
            <a:rPr lang="it-IT" sz="20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)</a:t>
          </a:r>
        </a:p>
        <a:p>
          <a:r>
            <a:rPr lang="it-IT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613 mln €</a:t>
          </a:r>
        </a:p>
        <a:p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endParaRPr lang="en-US" sz="1600" dirty="0"/>
        </a:p>
      </dgm:t>
    </dgm:pt>
    <dgm:pt modelId="{E02BB4E1-61E6-48F6-AC9E-5FAFFF0C96B1}" type="parTrans" cxnId="{C1C206F2-F97D-46CB-8590-3FF167703A05}">
      <dgm:prSet/>
      <dgm:spPr/>
      <dgm:t>
        <a:bodyPr/>
        <a:lstStyle/>
        <a:p>
          <a:endParaRPr lang="en-US"/>
        </a:p>
      </dgm:t>
    </dgm:pt>
    <dgm:pt modelId="{6D57C8EA-313E-4185-884E-882A253FDCD2}" type="sibTrans" cxnId="{C1C206F2-F97D-46CB-8590-3FF167703A05}">
      <dgm:prSet/>
      <dgm:spPr/>
      <dgm:t>
        <a:bodyPr/>
        <a:lstStyle/>
        <a:p>
          <a:endParaRPr lang="en-US"/>
        </a:p>
      </dgm:t>
    </dgm:pt>
    <dgm:pt modelId="{9416E7D4-9DD8-4EEC-89AD-61EB31C980B5}">
      <dgm:prSet custT="1"/>
      <dgm:spPr/>
      <dgm:t>
        <a:bodyPr/>
        <a:lstStyle/>
        <a:p>
          <a:r>
            <a:rPr lang="it-IT" sz="24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1.4.3 Adozione </a:t>
          </a:r>
          <a:r>
            <a:rPr lang="it-IT" sz="2400" b="0" i="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PagopA</a:t>
          </a:r>
          <a:r>
            <a:rPr lang="it-IT" sz="24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it-IT" sz="2400" b="0" i="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AppIO</a:t>
          </a:r>
          <a:endParaRPr lang="it-IT" sz="2400" b="0" i="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r>
            <a:rPr lang="it-IT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750 mln €</a:t>
          </a:r>
        </a:p>
        <a:p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altri</a:t>
          </a:r>
          <a:endParaRPr lang="en-US" sz="1600" dirty="0">
            <a:latin typeface="Candara" panose="020E0502030303020204" pitchFamily="34" charset="0"/>
          </a:endParaRPr>
        </a:p>
      </dgm:t>
    </dgm:pt>
    <dgm:pt modelId="{3782FE26-BA06-42B5-A455-FA8CFB39B85F}" type="parTrans" cxnId="{792872A5-5A4A-4F31-905A-731CF88C9EA9}">
      <dgm:prSet/>
      <dgm:spPr/>
      <dgm:t>
        <a:bodyPr/>
        <a:lstStyle/>
        <a:p>
          <a:endParaRPr lang="en-US"/>
        </a:p>
      </dgm:t>
    </dgm:pt>
    <dgm:pt modelId="{3411CF11-9622-4D58-BF30-56DEFBFA7255}" type="sibTrans" cxnId="{792872A5-5A4A-4F31-905A-731CF88C9EA9}">
      <dgm:prSet/>
      <dgm:spPr/>
      <dgm:t>
        <a:bodyPr/>
        <a:lstStyle/>
        <a:p>
          <a:endParaRPr lang="en-US"/>
        </a:p>
      </dgm:t>
    </dgm:pt>
    <dgm:pt modelId="{2D8B5509-8A45-4A9A-9A3F-E3B0F4B747AE}">
      <dgm:prSet custT="1"/>
      <dgm:spPr/>
      <dgm:t>
        <a:bodyPr/>
        <a:lstStyle/>
        <a:p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1.4.4 Adozione identità digitale e ANPR</a:t>
          </a:r>
        </a:p>
        <a:p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245 mln €</a:t>
          </a:r>
        </a:p>
        <a:p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, PA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centrali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altri</a:t>
          </a:r>
          <a:endParaRPr lang="en-US" sz="1600" kern="1200" dirty="0">
            <a:latin typeface="Candara" panose="020E0502030303020204" pitchFamily="34" charset="0"/>
          </a:endParaRPr>
        </a:p>
      </dgm:t>
    </dgm:pt>
    <dgm:pt modelId="{911EF964-7970-468A-A6A0-2A94FE05029D}" type="parTrans" cxnId="{FBEEF6A1-6E4C-4662-BBC2-3D7D97187DF3}">
      <dgm:prSet/>
      <dgm:spPr/>
      <dgm:t>
        <a:bodyPr/>
        <a:lstStyle/>
        <a:p>
          <a:endParaRPr lang="en-US"/>
        </a:p>
      </dgm:t>
    </dgm:pt>
    <dgm:pt modelId="{8ADB5BDB-7DD4-4628-8EBA-4D076E41ECBE}" type="sibTrans" cxnId="{FBEEF6A1-6E4C-4662-BBC2-3D7D97187DF3}">
      <dgm:prSet/>
      <dgm:spPr/>
      <dgm:t>
        <a:bodyPr/>
        <a:lstStyle/>
        <a:p>
          <a:endParaRPr lang="en-US"/>
        </a:p>
      </dgm:t>
    </dgm:pt>
    <dgm:pt modelId="{C4F8EB9F-0191-44A2-BD4F-CE9D557E6DEE}">
      <dgm:prSet custT="1"/>
      <dgm:spPr/>
      <dgm:t>
        <a:bodyPr/>
        <a:lstStyle/>
        <a:p>
          <a:r>
            <a:rPr lang="it-IT" sz="24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1.4.5 Digitalizzazione degli Avvisi pubblici </a:t>
          </a:r>
          <a:r>
            <a:rPr lang="it-IT" sz="1800" b="0" i="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(Piattaforma notifiche)</a:t>
          </a:r>
        </a:p>
        <a:p>
          <a:r>
            <a:rPr lang="it-IT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245 mln €</a:t>
          </a:r>
        </a:p>
        <a:p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PA </a:t>
          </a:r>
          <a:r>
            <a:rPr lang="en-US" sz="16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central</a:t>
          </a:r>
          <a:r>
            <a:rPr lang="en-US" sz="1300" b="0" i="1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i</a:t>
          </a:r>
          <a:r>
            <a:rPr lang="en-US" sz="1300" b="0" i="1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endParaRPr lang="en-US" sz="1300" dirty="0">
            <a:latin typeface="Candara" panose="020E0502030303020204" pitchFamily="34" charset="0"/>
          </a:endParaRPr>
        </a:p>
      </dgm:t>
    </dgm:pt>
    <dgm:pt modelId="{6EF34E1A-D1EE-45B5-9525-A8EF26ACBD87}" type="parTrans" cxnId="{F4711E3D-E2FA-4B2B-99AA-7423F2744E30}">
      <dgm:prSet/>
      <dgm:spPr/>
      <dgm:t>
        <a:bodyPr/>
        <a:lstStyle/>
        <a:p>
          <a:endParaRPr lang="en-US"/>
        </a:p>
      </dgm:t>
    </dgm:pt>
    <dgm:pt modelId="{774FC084-3265-4E96-A46C-2B38DE1BA01A}" type="sibTrans" cxnId="{F4711E3D-E2FA-4B2B-99AA-7423F2744E30}">
      <dgm:prSet/>
      <dgm:spPr/>
      <dgm:t>
        <a:bodyPr/>
        <a:lstStyle/>
        <a:p>
          <a:endParaRPr lang="en-US"/>
        </a:p>
      </dgm:t>
    </dgm:pt>
    <dgm:pt modelId="{EE468731-A41F-4040-BDF0-33E93C2C893B}">
      <dgm:prSet/>
      <dgm:spPr/>
      <dgm:t>
        <a:bodyPr/>
        <a:lstStyle/>
        <a:p>
          <a:endParaRPr lang="en-US" dirty="0">
            <a:latin typeface="Candara" panose="020E0502030303020204" pitchFamily="34" charset="0"/>
          </a:endParaRPr>
        </a:p>
      </dgm:t>
    </dgm:pt>
    <dgm:pt modelId="{ABEFD3F5-9946-423B-A82E-9227B0208750}" type="parTrans" cxnId="{B9DF59F7-E707-4F50-A13A-55B83C08906C}">
      <dgm:prSet/>
      <dgm:spPr/>
      <dgm:t>
        <a:bodyPr/>
        <a:lstStyle/>
        <a:p>
          <a:endParaRPr lang="en-US"/>
        </a:p>
      </dgm:t>
    </dgm:pt>
    <dgm:pt modelId="{CF57543B-02B4-4B92-83F2-04E4CA509FE0}" type="sibTrans" cxnId="{B9DF59F7-E707-4F50-A13A-55B83C08906C}">
      <dgm:prSet/>
      <dgm:spPr/>
      <dgm:t>
        <a:bodyPr/>
        <a:lstStyle/>
        <a:p>
          <a:endParaRPr lang="en-US"/>
        </a:p>
      </dgm:t>
    </dgm:pt>
    <dgm:pt modelId="{48B4F692-BC5D-4590-AE23-A00AE64A7B94}" type="pres">
      <dgm:prSet presAssocID="{72A6F33C-A58C-4359-99EA-2FF070325CC5}" presName="vert0" presStyleCnt="0">
        <dgm:presLayoutVars>
          <dgm:dir/>
          <dgm:animOne val="branch"/>
          <dgm:animLvl val="lvl"/>
        </dgm:presLayoutVars>
      </dgm:prSet>
      <dgm:spPr/>
    </dgm:pt>
    <dgm:pt modelId="{248440F8-C8E3-4866-AF06-4A5FD8109302}" type="pres">
      <dgm:prSet presAssocID="{EF721111-BED5-4135-BBC1-4378D3284315}" presName="thickLine" presStyleLbl="alignNode1" presStyleIdx="0" presStyleCnt="6"/>
      <dgm:spPr/>
    </dgm:pt>
    <dgm:pt modelId="{6E1F1EDD-96BC-4BC6-AAD4-6742B30BA61A}" type="pres">
      <dgm:prSet presAssocID="{EF721111-BED5-4135-BBC1-4378D3284315}" presName="horz1" presStyleCnt="0"/>
      <dgm:spPr/>
    </dgm:pt>
    <dgm:pt modelId="{B3D90528-A7C6-4464-9C74-61CD1DB5BCF2}" type="pres">
      <dgm:prSet presAssocID="{EF721111-BED5-4135-BBC1-4378D3284315}" presName="tx1" presStyleLbl="revTx" presStyleIdx="0" presStyleCnt="6" custScaleY="123272"/>
      <dgm:spPr/>
    </dgm:pt>
    <dgm:pt modelId="{21EF28CB-F579-4BF4-818E-C8CB93A23DEA}" type="pres">
      <dgm:prSet presAssocID="{EF721111-BED5-4135-BBC1-4378D3284315}" presName="vert1" presStyleCnt="0"/>
      <dgm:spPr/>
    </dgm:pt>
    <dgm:pt modelId="{4C2D9EFE-0792-4FC2-BAFA-A90A76F38D99}" type="pres">
      <dgm:prSet presAssocID="{FF8F51FD-512E-45E6-B28C-BBB094F1C76F}" presName="thickLine" presStyleLbl="alignNode1" presStyleIdx="1" presStyleCnt="6"/>
      <dgm:spPr/>
    </dgm:pt>
    <dgm:pt modelId="{0401A917-A48A-466F-A236-8590FBDB5E73}" type="pres">
      <dgm:prSet presAssocID="{FF8F51FD-512E-45E6-B28C-BBB094F1C76F}" presName="horz1" presStyleCnt="0"/>
      <dgm:spPr/>
    </dgm:pt>
    <dgm:pt modelId="{9EC541B8-E00A-4D30-8332-20F1DF04B4A1}" type="pres">
      <dgm:prSet presAssocID="{FF8F51FD-512E-45E6-B28C-BBB094F1C76F}" presName="tx1" presStyleLbl="revTx" presStyleIdx="1" presStyleCnt="6" custScaleX="100098" custScaleY="135145"/>
      <dgm:spPr/>
    </dgm:pt>
    <dgm:pt modelId="{6C500C6F-D40F-4B53-BEB5-081AF1FEE629}" type="pres">
      <dgm:prSet presAssocID="{FF8F51FD-512E-45E6-B28C-BBB094F1C76F}" presName="vert1" presStyleCnt="0"/>
      <dgm:spPr/>
    </dgm:pt>
    <dgm:pt modelId="{42967C5E-EDCD-4BB5-9047-FDB34ECD1B6B}" type="pres">
      <dgm:prSet presAssocID="{9416E7D4-9DD8-4EEC-89AD-61EB31C980B5}" presName="thickLine" presStyleLbl="alignNode1" presStyleIdx="2" presStyleCnt="6"/>
      <dgm:spPr/>
    </dgm:pt>
    <dgm:pt modelId="{7CF49F73-03EF-416B-B1C4-AFF7B66C8022}" type="pres">
      <dgm:prSet presAssocID="{9416E7D4-9DD8-4EEC-89AD-61EB31C980B5}" presName="horz1" presStyleCnt="0"/>
      <dgm:spPr/>
    </dgm:pt>
    <dgm:pt modelId="{EF8E9D8B-303C-4A80-8C51-09BD0CC9AC73}" type="pres">
      <dgm:prSet presAssocID="{9416E7D4-9DD8-4EEC-89AD-61EB31C980B5}" presName="tx1" presStyleLbl="revTx" presStyleIdx="2" presStyleCnt="6" custScaleY="136277"/>
      <dgm:spPr/>
    </dgm:pt>
    <dgm:pt modelId="{E9806DD2-6A0D-41A2-B50D-5FDB27B14B19}" type="pres">
      <dgm:prSet presAssocID="{9416E7D4-9DD8-4EEC-89AD-61EB31C980B5}" presName="vert1" presStyleCnt="0"/>
      <dgm:spPr/>
    </dgm:pt>
    <dgm:pt modelId="{0D9AC46A-013D-4A72-9691-E98AAA6F1B69}" type="pres">
      <dgm:prSet presAssocID="{2D8B5509-8A45-4A9A-9A3F-E3B0F4B747AE}" presName="thickLine" presStyleLbl="alignNode1" presStyleIdx="3" presStyleCnt="6"/>
      <dgm:spPr/>
    </dgm:pt>
    <dgm:pt modelId="{E72E263E-BE7E-49BF-9C1F-483B916275AC}" type="pres">
      <dgm:prSet presAssocID="{2D8B5509-8A45-4A9A-9A3F-E3B0F4B747AE}" presName="horz1" presStyleCnt="0"/>
      <dgm:spPr/>
    </dgm:pt>
    <dgm:pt modelId="{A24C1452-49DD-4332-BBA0-817B2EB30C10}" type="pres">
      <dgm:prSet presAssocID="{2D8B5509-8A45-4A9A-9A3F-E3B0F4B747AE}" presName="tx1" presStyleLbl="revTx" presStyleIdx="3" presStyleCnt="6" custScaleY="135585"/>
      <dgm:spPr/>
    </dgm:pt>
    <dgm:pt modelId="{4CA89D49-CC98-45AA-9D4F-1E1A651B7AD3}" type="pres">
      <dgm:prSet presAssocID="{2D8B5509-8A45-4A9A-9A3F-E3B0F4B747AE}" presName="vert1" presStyleCnt="0"/>
      <dgm:spPr/>
    </dgm:pt>
    <dgm:pt modelId="{F7EB3512-910A-4126-A3D3-F7197B61AC3A}" type="pres">
      <dgm:prSet presAssocID="{C4F8EB9F-0191-44A2-BD4F-CE9D557E6DEE}" presName="thickLine" presStyleLbl="alignNode1" presStyleIdx="4" presStyleCnt="6"/>
      <dgm:spPr/>
    </dgm:pt>
    <dgm:pt modelId="{D00400E7-3F84-4003-A810-EBFB466537DC}" type="pres">
      <dgm:prSet presAssocID="{C4F8EB9F-0191-44A2-BD4F-CE9D557E6DEE}" presName="horz1" presStyleCnt="0"/>
      <dgm:spPr/>
    </dgm:pt>
    <dgm:pt modelId="{8FA62D17-763A-458C-B115-E3CEA51AF493}" type="pres">
      <dgm:prSet presAssocID="{C4F8EB9F-0191-44A2-BD4F-CE9D557E6DEE}" presName="tx1" presStyleLbl="revTx" presStyleIdx="4" presStyleCnt="6"/>
      <dgm:spPr/>
    </dgm:pt>
    <dgm:pt modelId="{32AC1DE8-7446-4E2B-90A2-1FD607D34973}" type="pres">
      <dgm:prSet presAssocID="{C4F8EB9F-0191-44A2-BD4F-CE9D557E6DEE}" presName="vert1" presStyleCnt="0"/>
      <dgm:spPr/>
    </dgm:pt>
    <dgm:pt modelId="{EB964F8F-4CD5-4052-AFF3-D047FDBD9B80}" type="pres">
      <dgm:prSet presAssocID="{EE468731-A41F-4040-BDF0-33E93C2C893B}" presName="thickLine" presStyleLbl="alignNode1" presStyleIdx="5" presStyleCnt="6"/>
      <dgm:spPr/>
    </dgm:pt>
    <dgm:pt modelId="{DDFFD450-647F-40B9-A53D-AC34F62E7237}" type="pres">
      <dgm:prSet presAssocID="{EE468731-A41F-4040-BDF0-33E93C2C893B}" presName="horz1" presStyleCnt="0"/>
      <dgm:spPr/>
    </dgm:pt>
    <dgm:pt modelId="{EDA1BFCA-4A9A-4A04-ABFF-CC6720A415B1}" type="pres">
      <dgm:prSet presAssocID="{EE468731-A41F-4040-BDF0-33E93C2C893B}" presName="tx1" presStyleLbl="revTx" presStyleIdx="5" presStyleCnt="6" custFlipVert="0" custScaleY="78243"/>
      <dgm:spPr/>
    </dgm:pt>
    <dgm:pt modelId="{6A735293-0F77-4789-9824-E91EEB283BF9}" type="pres">
      <dgm:prSet presAssocID="{EE468731-A41F-4040-BDF0-33E93C2C893B}" presName="vert1" presStyleCnt="0"/>
      <dgm:spPr/>
    </dgm:pt>
  </dgm:ptLst>
  <dgm:cxnLst>
    <dgm:cxn modelId="{F4711E3D-E2FA-4B2B-99AA-7423F2744E30}" srcId="{72A6F33C-A58C-4359-99EA-2FF070325CC5}" destId="{C4F8EB9F-0191-44A2-BD4F-CE9D557E6DEE}" srcOrd="4" destOrd="0" parTransId="{6EF34E1A-D1EE-45B5-9525-A8EF26ACBD87}" sibTransId="{774FC084-3265-4E96-A46C-2B38DE1BA01A}"/>
    <dgm:cxn modelId="{263DBF46-93EB-4094-A70C-A59C776EBE7B}" type="presOf" srcId="{2D8B5509-8A45-4A9A-9A3F-E3B0F4B747AE}" destId="{A24C1452-49DD-4332-BBA0-817B2EB30C10}" srcOrd="0" destOrd="0" presId="urn:microsoft.com/office/officeart/2008/layout/LinedList"/>
    <dgm:cxn modelId="{52054051-7378-40C0-9E1D-D50E607271FD}" type="presOf" srcId="{EF721111-BED5-4135-BBC1-4378D3284315}" destId="{B3D90528-A7C6-4464-9C74-61CD1DB5BCF2}" srcOrd="0" destOrd="0" presId="urn:microsoft.com/office/officeart/2008/layout/LinedList"/>
    <dgm:cxn modelId="{5C8B107F-79F0-450E-A3F1-4B155FF5DAFB}" srcId="{72A6F33C-A58C-4359-99EA-2FF070325CC5}" destId="{EF721111-BED5-4135-BBC1-4378D3284315}" srcOrd="0" destOrd="0" parTransId="{7157093D-E11E-4055-A2E2-49F4F18937A4}" sibTransId="{42D9229A-A1D9-4072-B4DE-EEBA87314059}"/>
    <dgm:cxn modelId="{FBEEF6A1-6E4C-4662-BBC2-3D7D97187DF3}" srcId="{72A6F33C-A58C-4359-99EA-2FF070325CC5}" destId="{2D8B5509-8A45-4A9A-9A3F-E3B0F4B747AE}" srcOrd="3" destOrd="0" parTransId="{911EF964-7970-468A-A6A0-2A94FE05029D}" sibTransId="{8ADB5BDB-7DD4-4628-8EBA-4D076E41ECBE}"/>
    <dgm:cxn modelId="{792872A5-5A4A-4F31-905A-731CF88C9EA9}" srcId="{72A6F33C-A58C-4359-99EA-2FF070325CC5}" destId="{9416E7D4-9DD8-4EEC-89AD-61EB31C980B5}" srcOrd="2" destOrd="0" parTransId="{3782FE26-BA06-42B5-A455-FA8CFB39B85F}" sibTransId="{3411CF11-9622-4D58-BF30-56DEFBFA7255}"/>
    <dgm:cxn modelId="{67259CAC-1864-4C26-9D5C-42DEB31E86BD}" type="presOf" srcId="{9416E7D4-9DD8-4EEC-89AD-61EB31C980B5}" destId="{EF8E9D8B-303C-4A80-8C51-09BD0CC9AC73}" srcOrd="0" destOrd="0" presId="urn:microsoft.com/office/officeart/2008/layout/LinedList"/>
    <dgm:cxn modelId="{593B1BCE-DA29-4FCB-BC25-C14E0F8361A4}" type="presOf" srcId="{EE468731-A41F-4040-BDF0-33E93C2C893B}" destId="{EDA1BFCA-4A9A-4A04-ABFF-CC6720A415B1}" srcOrd="0" destOrd="0" presId="urn:microsoft.com/office/officeart/2008/layout/LinedList"/>
    <dgm:cxn modelId="{B8E9B4DE-4418-4FD8-8C08-16006E69B0CA}" type="presOf" srcId="{FF8F51FD-512E-45E6-B28C-BBB094F1C76F}" destId="{9EC541B8-E00A-4D30-8332-20F1DF04B4A1}" srcOrd="0" destOrd="0" presId="urn:microsoft.com/office/officeart/2008/layout/LinedList"/>
    <dgm:cxn modelId="{C1C206F2-F97D-46CB-8590-3FF167703A05}" srcId="{72A6F33C-A58C-4359-99EA-2FF070325CC5}" destId="{FF8F51FD-512E-45E6-B28C-BBB094F1C76F}" srcOrd="1" destOrd="0" parTransId="{E02BB4E1-61E6-48F6-AC9E-5FAFFF0C96B1}" sibTransId="{6D57C8EA-313E-4185-884E-882A253FDCD2}"/>
    <dgm:cxn modelId="{B9DF59F7-E707-4F50-A13A-55B83C08906C}" srcId="{72A6F33C-A58C-4359-99EA-2FF070325CC5}" destId="{EE468731-A41F-4040-BDF0-33E93C2C893B}" srcOrd="5" destOrd="0" parTransId="{ABEFD3F5-9946-423B-A82E-9227B0208750}" sibTransId="{CF57543B-02B4-4B92-83F2-04E4CA509FE0}"/>
    <dgm:cxn modelId="{B9A832FC-3C16-4B03-B0B1-40859DE3903D}" type="presOf" srcId="{72A6F33C-A58C-4359-99EA-2FF070325CC5}" destId="{48B4F692-BC5D-4590-AE23-A00AE64A7B94}" srcOrd="0" destOrd="0" presId="urn:microsoft.com/office/officeart/2008/layout/LinedList"/>
    <dgm:cxn modelId="{0D76E0FD-C932-4FBB-99D7-92878D56B712}" type="presOf" srcId="{C4F8EB9F-0191-44A2-BD4F-CE9D557E6DEE}" destId="{8FA62D17-763A-458C-B115-E3CEA51AF493}" srcOrd="0" destOrd="0" presId="urn:microsoft.com/office/officeart/2008/layout/LinedList"/>
    <dgm:cxn modelId="{E96F9835-E5EA-45DF-B4FE-5C516D45279F}" type="presParOf" srcId="{48B4F692-BC5D-4590-AE23-A00AE64A7B94}" destId="{248440F8-C8E3-4866-AF06-4A5FD8109302}" srcOrd="0" destOrd="0" presId="urn:microsoft.com/office/officeart/2008/layout/LinedList"/>
    <dgm:cxn modelId="{F00C50AE-DAA3-46AC-8204-7CFF1C4D78B7}" type="presParOf" srcId="{48B4F692-BC5D-4590-AE23-A00AE64A7B94}" destId="{6E1F1EDD-96BC-4BC6-AAD4-6742B30BA61A}" srcOrd="1" destOrd="0" presId="urn:microsoft.com/office/officeart/2008/layout/LinedList"/>
    <dgm:cxn modelId="{29E5DEDC-3509-4629-B4A7-CB3005997970}" type="presParOf" srcId="{6E1F1EDD-96BC-4BC6-AAD4-6742B30BA61A}" destId="{B3D90528-A7C6-4464-9C74-61CD1DB5BCF2}" srcOrd="0" destOrd="0" presId="urn:microsoft.com/office/officeart/2008/layout/LinedList"/>
    <dgm:cxn modelId="{DCAD51B9-65A1-4C91-AF87-E3D5DBCEBB68}" type="presParOf" srcId="{6E1F1EDD-96BC-4BC6-AAD4-6742B30BA61A}" destId="{21EF28CB-F579-4BF4-818E-C8CB93A23DEA}" srcOrd="1" destOrd="0" presId="urn:microsoft.com/office/officeart/2008/layout/LinedList"/>
    <dgm:cxn modelId="{2E3F4A8C-A961-47B5-9E73-11F8164D54DC}" type="presParOf" srcId="{48B4F692-BC5D-4590-AE23-A00AE64A7B94}" destId="{4C2D9EFE-0792-4FC2-BAFA-A90A76F38D99}" srcOrd="2" destOrd="0" presId="urn:microsoft.com/office/officeart/2008/layout/LinedList"/>
    <dgm:cxn modelId="{86DC402E-7EB3-4528-93BE-0190D7E68FF3}" type="presParOf" srcId="{48B4F692-BC5D-4590-AE23-A00AE64A7B94}" destId="{0401A917-A48A-466F-A236-8590FBDB5E73}" srcOrd="3" destOrd="0" presId="urn:microsoft.com/office/officeart/2008/layout/LinedList"/>
    <dgm:cxn modelId="{F89C9D78-D375-4D5E-A6AF-CA5141240B56}" type="presParOf" srcId="{0401A917-A48A-466F-A236-8590FBDB5E73}" destId="{9EC541B8-E00A-4D30-8332-20F1DF04B4A1}" srcOrd="0" destOrd="0" presId="urn:microsoft.com/office/officeart/2008/layout/LinedList"/>
    <dgm:cxn modelId="{4A329A75-B918-4FEA-8AC4-993F46502413}" type="presParOf" srcId="{0401A917-A48A-466F-A236-8590FBDB5E73}" destId="{6C500C6F-D40F-4B53-BEB5-081AF1FEE629}" srcOrd="1" destOrd="0" presId="urn:microsoft.com/office/officeart/2008/layout/LinedList"/>
    <dgm:cxn modelId="{E6257D70-72DE-4BFC-89EB-1D62897389B7}" type="presParOf" srcId="{48B4F692-BC5D-4590-AE23-A00AE64A7B94}" destId="{42967C5E-EDCD-4BB5-9047-FDB34ECD1B6B}" srcOrd="4" destOrd="0" presId="urn:microsoft.com/office/officeart/2008/layout/LinedList"/>
    <dgm:cxn modelId="{937F70BE-E656-4BDD-A9B1-BE78DE927EE0}" type="presParOf" srcId="{48B4F692-BC5D-4590-AE23-A00AE64A7B94}" destId="{7CF49F73-03EF-416B-B1C4-AFF7B66C8022}" srcOrd="5" destOrd="0" presId="urn:microsoft.com/office/officeart/2008/layout/LinedList"/>
    <dgm:cxn modelId="{740044F5-FF88-4C58-AA84-D6768A0D6744}" type="presParOf" srcId="{7CF49F73-03EF-416B-B1C4-AFF7B66C8022}" destId="{EF8E9D8B-303C-4A80-8C51-09BD0CC9AC73}" srcOrd="0" destOrd="0" presId="urn:microsoft.com/office/officeart/2008/layout/LinedList"/>
    <dgm:cxn modelId="{CE4C907B-05BE-4958-A876-E486D476B3F5}" type="presParOf" srcId="{7CF49F73-03EF-416B-B1C4-AFF7B66C8022}" destId="{E9806DD2-6A0D-41A2-B50D-5FDB27B14B19}" srcOrd="1" destOrd="0" presId="urn:microsoft.com/office/officeart/2008/layout/LinedList"/>
    <dgm:cxn modelId="{D13553A1-C6AE-46E1-861D-770315422409}" type="presParOf" srcId="{48B4F692-BC5D-4590-AE23-A00AE64A7B94}" destId="{0D9AC46A-013D-4A72-9691-E98AAA6F1B69}" srcOrd="6" destOrd="0" presId="urn:microsoft.com/office/officeart/2008/layout/LinedList"/>
    <dgm:cxn modelId="{654D52FF-D383-4901-A75A-68A5CE85E559}" type="presParOf" srcId="{48B4F692-BC5D-4590-AE23-A00AE64A7B94}" destId="{E72E263E-BE7E-49BF-9C1F-483B916275AC}" srcOrd="7" destOrd="0" presId="urn:microsoft.com/office/officeart/2008/layout/LinedList"/>
    <dgm:cxn modelId="{F72ADC02-1F19-4CF9-A872-FB09F74DD592}" type="presParOf" srcId="{E72E263E-BE7E-49BF-9C1F-483B916275AC}" destId="{A24C1452-49DD-4332-BBA0-817B2EB30C10}" srcOrd="0" destOrd="0" presId="urn:microsoft.com/office/officeart/2008/layout/LinedList"/>
    <dgm:cxn modelId="{3080B2BA-108B-4265-8D90-E52083F09D6D}" type="presParOf" srcId="{E72E263E-BE7E-49BF-9C1F-483B916275AC}" destId="{4CA89D49-CC98-45AA-9D4F-1E1A651B7AD3}" srcOrd="1" destOrd="0" presId="urn:microsoft.com/office/officeart/2008/layout/LinedList"/>
    <dgm:cxn modelId="{52A22EE5-567B-4D1A-B0DF-48F792AABC9D}" type="presParOf" srcId="{48B4F692-BC5D-4590-AE23-A00AE64A7B94}" destId="{F7EB3512-910A-4126-A3D3-F7197B61AC3A}" srcOrd="8" destOrd="0" presId="urn:microsoft.com/office/officeart/2008/layout/LinedList"/>
    <dgm:cxn modelId="{BC8A3751-DDE0-4353-8A49-CC35B4C0F03A}" type="presParOf" srcId="{48B4F692-BC5D-4590-AE23-A00AE64A7B94}" destId="{D00400E7-3F84-4003-A810-EBFB466537DC}" srcOrd="9" destOrd="0" presId="urn:microsoft.com/office/officeart/2008/layout/LinedList"/>
    <dgm:cxn modelId="{85CEAE10-8868-4CED-9E85-A3820C157E45}" type="presParOf" srcId="{D00400E7-3F84-4003-A810-EBFB466537DC}" destId="{8FA62D17-763A-458C-B115-E3CEA51AF493}" srcOrd="0" destOrd="0" presId="urn:microsoft.com/office/officeart/2008/layout/LinedList"/>
    <dgm:cxn modelId="{C321EACE-62FF-435E-939A-BE9BB15189F7}" type="presParOf" srcId="{D00400E7-3F84-4003-A810-EBFB466537DC}" destId="{32AC1DE8-7446-4E2B-90A2-1FD607D34973}" srcOrd="1" destOrd="0" presId="urn:microsoft.com/office/officeart/2008/layout/LinedList"/>
    <dgm:cxn modelId="{CFF9D8BB-B169-4884-8B0F-EED419F6483F}" type="presParOf" srcId="{48B4F692-BC5D-4590-AE23-A00AE64A7B94}" destId="{EB964F8F-4CD5-4052-AFF3-D047FDBD9B80}" srcOrd="10" destOrd="0" presId="urn:microsoft.com/office/officeart/2008/layout/LinedList"/>
    <dgm:cxn modelId="{F0DF3AB3-25DA-4CF6-850C-F197E620B193}" type="presParOf" srcId="{48B4F692-BC5D-4590-AE23-A00AE64A7B94}" destId="{DDFFD450-647F-40B9-A53D-AC34F62E7237}" srcOrd="11" destOrd="0" presId="urn:microsoft.com/office/officeart/2008/layout/LinedList"/>
    <dgm:cxn modelId="{E6B87498-7AF3-432B-B7C2-EC344B0C0C99}" type="presParOf" srcId="{DDFFD450-647F-40B9-A53D-AC34F62E7237}" destId="{EDA1BFCA-4A9A-4A04-ABFF-CC6720A415B1}" srcOrd="0" destOrd="0" presId="urn:microsoft.com/office/officeart/2008/layout/LinedList"/>
    <dgm:cxn modelId="{8A9C92FA-01B5-44BC-B1E3-4757C1F81C05}" type="presParOf" srcId="{DDFFD450-647F-40B9-A53D-AC34F62E7237}" destId="{6A735293-0F77-4789-9824-E91EEB283B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440F8-C8E3-4866-AF06-4A5FD8109302}">
      <dsp:nvSpPr>
        <dsp:cNvPr id="0" name=""/>
        <dsp:cNvSpPr/>
      </dsp:nvSpPr>
      <dsp:spPr>
        <a:xfrm>
          <a:off x="0" y="527"/>
          <a:ext cx="74638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90528-A7C6-4464-9C74-61CD1DB5BCF2}">
      <dsp:nvSpPr>
        <dsp:cNvPr id="0" name=""/>
        <dsp:cNvSpPr/>
      </dsp:nvSpPr>
      <dsp:spPr>
        <a:xfrm>
          <a:off x="0" y="527"/>
          <a:ext cx="7456528" cy="1011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1.2 Abilitazione e facilitazione migrazione al Cloud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1 mld €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ASL/AO</a:t>
          </a:r>
        </a:p>
      </dsp:txBody>
      <dsp:txXfrm>
        <a:off x="0" y="527"/>
        <a:ext cx="7456528" cy="1011526"/>
      </dsp:txXfrm>
    </dsp:sp>
    <dsp:sp modelId="{4C2D9EFE-0792-4FC2-BAFA-A90A76F38D99}">
      <dsp:nvSpPr>
        <dsp:cNvPr id="0" name=""/>
        <dsp:cNvSpPr/>
      </dsp:nvSpPr>
      <dsp:spPr>
        <a:xfrm>
          <a:off x="0" y="1012053"/>
          <a:ext cx="7463817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541B8-E00A-4D30-8332-20F1DF04B4A1}">
      <dsp:nvSpPr>
        <dsp:cNvPr id="0" name=""/>
        <dsp:cNvSpPr/>
      </dsp:nvSpPr>
      <dsp:spPr>
        <a:xfrm>
          <a:off x="0" y="1012053"/>
          <a:ext cx="7456539" cy="110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1.4.1 Esperienza dei servizi pubblici </a:t>
          </a:r>
          <a:r>
            <a:rPr lang="it-IT" sz="20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</a:t>
          </a:r>
          <a:r>
            <a:rPr lang="it-IT" sz="18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usabilità siti web</a:t>
          </a:r>
          <a:r>
            <a:rPr lang="it-IT" sz="20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613 mln €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endParaRPr lang="en-US" sz="1600" kern="1200" dirty="0"/>
        </a:p>
      </dsp:txBody>
      <dsp:txXfrm>
        <a:off x="0" y="1012053"/>
        <a:ext cx="7456539" cy="1108951"/>
      </dsp:txXfrm>
    </dsp:sp>
    <dsp:sp modelId="{42967C5E-EDCD-4BB5-9047-FDB34ECD1B6B}">
      <dsp:nvSpPr>
        <dsp:cNvPr id="0" name=""/>
        <dsp:cNvSpPr/>
      </dsp:nvSpPr>
      <dsp:spPr>
        <a:xfrm>
          <a:off x="0" y="2121005"/>
          <a:ext cx="7463817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E9D8B-303C-4A80-8C51-09BD0CC9AC73}">
      <dsp:nvSpPr>
        <dsp:cNvPr id="0" name=""/>
        <dsp:cNvSpPr/>
      </dsp:nvSpPr>
      <dsp:spPr>
        <a:xfrm>
          <a:off x="0" y="2121005"/>
          <a:ext cx="7456528" cy="111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1.4.3 Adozione </a:t>
          </a:r>
          <a:r>
            <a:rPr lang="it-IT" sz="2400" b="0" i="0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PagopA</a:t>
          </a: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it-IT" sz="2400" b="0" i="0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AppIO</a:t>
          </a:r>
          <a:endParaRPr lang="it-IT" sz="2400" b="0" i="0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750 mln €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altri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0" y="2121005"/>
        <a:ext cx="7456528" cy="1118240"/>
      </dsp:txXfrm>
    </dsp:sp>
    <dsp:sp modelId="{0D9AC46A-013D-4A72-9691-E98AAA6F1B69}">
      <dsp:nvSpPr>
        <dsp:cNvPr id="0" name=""/>
        <dsp:cNvSpPr/>
      </dsp:nvSpPr>
      <dsp:spPr>
        <a:xfrm>
          <a:off x="0" y="3239245"/>
          <a:ext cx="7463817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C1452-49DD-4332-BBA0-817B2EB30C10}">
      <dsp:nvSpPr>
        <dsp:cNvPr id="0" name=""/>
        <dsp:cNvSpPr/>
      </dsp:nvSpPr>
      <dsp:spPr>
        <a:xfrm>
          <a:off x="0" y="3239245"/>
          <a:ext cx="7456528" cy="111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1.4.4 Adozione identità digitale e ANPR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245 mln €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,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Scuole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, PA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centrali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altri</a:t>
          </a:r>
          <a:endParaRPr lang="en-US" sz="1600" kern="1200" dirty="0">
            <a:latin typeface="Candara" panose="020E0502030303020204" pitchFamily="34" charset="0"/>
          </a:endParaRPr>
        </a:p>
      </dsp:txBody>
      <dsp:txXfrm>
        <a:off x="0" y="3239245"/>
        <a:ext cx="7456528" cy="1112562"/>
      </dsp:txXfrm>
    </dsp:sp>
    <dsp:sp modelId="{F7EB3512-910A-4126-A3D3-F7197B61AC3A}">
      <dsp:nvSpPr>
        <dsp:cNvPr id="0" name=""/>
        <dsp:cNvSpPr/>
      </dsp:nvSpPr>
      <dsp:spPr>
        <a:xfrm>
          <a:off x="0" y="4351808"/>
          <a:ext cx="7463817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62D17-763A-458C-B115-E3CEA51AF493}">
      <dsp:nvSpPr>
        <dsp:cNvPr id="0" name=""/>
        <dsp:cNvSpPr/>
      </dsp:nvSpPr>
      <dsp:spPr>
        <a:xfrm>
          <a:off x="0" y="4351808"/>
          <a:ext cx="7463817" cy="820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1.4.5 Digitalizzazione degli Avvisi pubblici </a:t>
          </a:r>
          <a:r>
            <a:rPr lang="it-IT" sz="1800" b="0" i="0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(Piattaforma notifiche)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Risorse disponibili: 245 mln €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Tipologia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soggetti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attuatori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: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Comuni</a:t>
          </a:r>
          <a:r>
            <a:rPr lang="en-US" sz="16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e PA </a:t>
          </a:r>
          <a:r>
            <a:rPr lang="en-US" sz="16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central</a:t>
          </a:r>
          <a:r>
            <a:rPr lang="en-US" sz="1300" b="0" i="1" kern="1200" baseline="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i</a:t>
          </a:r>
          <a:r>
            <a:rPr lang="en-US" sz="13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</a:t>
          </a:r>
          <a:endParaRPr lang="en-US" sz="1300" kern="1200" dirty="0">
            <a:latin typeface="Candara" panose="020E0502030303020204" pitchFamily="34" charset="0"/>
          </a:endParaRPr>
        </a:p>
      </dsp:txBody>
      <dsp:txXfrm>
        <a:off x="0" y="4351808"/>
        <a:ext cx="7463817" cy="820564"/>
      </dsp:txXfrm>
    </dsp:sp>
    <dsp:sp modelId="{EB964F8F-4CD5-4052-AFF3-D047FDBD9B80}">
      <dsp:nvSpPr>
        <dsp:cNvPr id="0" name=""/>
        <dsp:cNvSpPr/>
      </dsp:nvSpPr>
      <dsp:spPr>
        <a:xfrm>
          <a:off x="0" y="5172372"/>
          <a:ext cx="7463817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1BFCA-4A9A-4A04-ABFF-CC6720A415B1}">
      <dsp:nvSpPr>
        <dsp:cNvPr id="0" name=""/>
        <dsp:cNvSpPr/>
      </dsp:nvSpPr>
      <dsp:spPr>
        <a:xfrm>
          <a:off x="0" y="5172372"/>
          <a:ext cx="7463817" cy="642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>
            <a:latin typeface="Candara" panose="020E0502030303020204" pitchFamily="34" charset="0"/>
          </a:endParaRPr>
        </a:p>
      </dsp:txBody>
      <dsp:txXfrm>
        <a:off x="0" y="5172372"/>
        <a:ext cx="7463817" cy="642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518A-E3C3-432C-8D08-16846DCD73C0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87A4-2A37-445D-9B01-1667438AF3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38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6ADF44-3B3B-46AD-831C-9138FC8E0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F41DEA0-D896-4CAB-9299-CE81836E0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DFB9E4-995B-4BD2-9106-BC8832E3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37D9EE-4819-4F94-865C-966D1CB7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829911-16AC-4B07-9405-A0449E64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43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F2FDCE-9BDF-4770-9CD7-B97253F6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40B5EC-DF56-455D-93A3-6333FF2A2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E7557C-B965-420D-A23B-6D6C68BC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581B6E-277B-4A84-B36D-AAE6931D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43639A-CAE5-41EF-AE5A-F9AC2C0E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7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34FA57-054A-4F6E-927C-76378DAE5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A8DC64-236A-494B-A418-3A68C93F4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C716E3-1071-44D2-8008-6697E9FB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BADF05-83FC-434F-97BC-C7F3D8B0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E5400C-3F91-41AA-8122-588625BF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1C756-3F73-415F-82E6-48BD332C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D4879-E62D-4B9D-B96B-918E94FE6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F34CDC-C80D-437A-817E-048A380B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7E82C1-46BB-442E-8F6D-59E4F7CC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20DA42-B9CE-4449-B4FD-7FEB0029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70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17B45-BD6C-49AE-89E3-21CB69DF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5207D4-D78F-49D5-B850-64F23E46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B0FD9D-0C5B-491A-98C6-3E0BAFE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066EA6-5FAF-4EBC-917D-D30AFAE7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09F8C7-D011-4570-92DF-2EECBE5D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6DF2D-2A82-4B5F-867E-C7FCAB30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FB4050-3889-4E42-B0EC-9C524F8B7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CC93EF-CD62-4274-959F-986B05FCC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4FB24B-2CFB-4D98-B122-1A9B0FE7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85DEC4-FF99-4992-99A3-2C21177F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1A75A1-E363-4E60-AD31-CD6F3C62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55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B7378-800C-4F93-9EF2-95EE8226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A7C39E-D53A-4A20-9538-FA6336AB6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6DCAF2-0DDB-4B62-A8F9-EDDCF4D31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CFECCDA-2B55-4F25-9D51-9000501DF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850472-BBCE-4C97-B41E-EE0709F15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8DDFBA8-EB1E-4D95-BACD-867C663B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232607-4475-45FF-A889-19B634F2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968D5FA-E624-4FEF-8293-8CA881BA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53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FA37FA-8172-47D1-8F86-28FC0203D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6FC5C6-F139-4153-AF86-97F69CF5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70E077-F2FE-4EB9-986C-5B2B4A24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E3309E-17CF-4308-9DBE-A1169E04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1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78D284-86E0-4840-8C96-F26C48B8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F929C4-3CAA-4117-A2FC-CD11072F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45346C-E284-4913-9FA4-E2DA8892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0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5F5E15-3C47-4527-802E-515D8A2D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5F33D0-EB9E-402C-A56B-9A2FAE7F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25A256-585D-4A0B-8CD9-4BBF8B15A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5B1978-95BF-499F-9E7F-521DF81C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F1F2C3-36A9-4DF3-A3A1-A599AF65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E0C225-8373-47A5-A79A-9B28771B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97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FCE88D-A47F-4074-8860-BB76D57A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30D4E9B-924B-47D2-9002-D085651C2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0F40DE-EE43-434C-907D-8A215D88C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10FB43-2DA1-42E9-BCAF-87D3F81F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99760C-CEE7-44C1-A438-8A451097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79157B-2FA2-4D27-9C88-0BE18524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FB36565-572F-4F85-8540-93E7E572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9C3666-F0A7-46F1-B662-01E4DAEF1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DF17CC-0FEC-4013-81AD-8F4F1A070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BD5E-525A-4187-BA30-2B0BD25A824C}" type="datetimeFigureOut">
              <a:rPr lang="it-IT" smtClean="0"/>
              <a:t>14/02/2022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854556-B521-4EAD-A099-2942BD1CB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8C0500-13FE-46CE-82D3-990298FF6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8C9C-CAE1-4DA6-90DE-C3B3482BA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58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LOGO ANCI">
            <a:extLst>
              <a:ext uri="{FF2B5EF4-FFF2-40B4-BE49-F238E27FC236}">
                <a16:creationId xmlns:a16="http://schemas.microsoft.com/office/drawing/2014/main" id="{F1935E70-0E84-4FF6-8B15-9D162327EC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481" y="688401"/>
            <a:ext cx="2371584" cy="3373189"/>
          </a:xfrm>
          <a:prstGeom prst="rect">
            <a:avLst/>
          </a:prstGeom>
          <a:noFill/>
        </p:spPr>
      </p:pic>
      <p:sp>
        <p:nvSpPr>
          <p:cNvPr id="52" name="Freeform: Shape 4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FD5302D-4265-45AF-BB39-077DA6D38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6226458" cy="3244188"/>
          </a:xfrm>
        </p:spPr>
        <p:txBody>
          <a:bodyPr anchor="b">
            <a:normAutofit fontScale="90000"/>
          </a:bodyPr>
          <a:lstStyle/>
          <a:p>
            <a:pPr algn="l"/>
            <a:br>
              <a:rPr lang="it-IT" sz="2100" b="0" i="0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</a:br>
            <a:r>
              <a:rPr lang="it-IT" sz="3600" b="0" i="0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  <a:t>PA Digitale 2026: le risorse per i Comuni protagonisti della trasformazione digitale</a:t>
            </a:r>
            <a:br>
              <a:rPr lang="it-IT" sz="2100" b="0" i="0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</a:br>
            <a:r>
              <a:rPr lang="it-IT" sz="2100" b="0" i="1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  <a:t>Le misure per la trasformazione digitale dei Comuni previste nella M1.C1 «Digitalizzazione, innovazione e sicurezza nella PA» del PNRR</a:t>
            </a:r>
            <a:br>
              <a:rPr lang="it-IT" sz="2100" b="0" i="1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</a:br>
            <a:br>
              <a:rPr lang="it-IT" sz="2100" b="0" i="1" u="none" strike="noStrike" baseline="0" dirty="0">
                <a:solidFill>
                  <a:srgbClr val="FFFFFF"/>
                </a:solidFill>
                <a:latin typeface="Aharoni" panose="020B0604020202020204" pitchFamily="2" charset="-79"/>
              </a:rPr>
            </a:br>
            <a:endParaRPr lang="it-IT" sz="1400" i="1" dirty="0">
              <a:solidFill>
                <a:srgbClr val="FFFFFF"/>
              </a:solidFill>
            </a:endParaRPr>
          </a:p>
        </p:txBody>
      </p:sp>
      <p:sp>
        <p:nvSpPr>
          <p:cNvPr id="53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EC0E62-A766-489A-A98E-FBC533382D39}"/>
              </a:ext>
            </a:extLst>
          </p:cNvPr>
          <p:cNvSpPr txBox="1"/>
          <p:nvPr/>
        </p:nvSpPr>
        <p:spPr>
          <a:xfrm>
            <a:off x="5717682" y="4616970"/>
            <a:ext cx="6130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solidFill>
                  <a:schemeClr val="bg1"/>
                </a:solidFill>
              </a:rPr>
              <a:t>Incontro con le ANCI Regionali</a:t>
            </a:r>
          </a:p>
          <a:p>
            <a:r>
              <a:rPr lang="it-IT" u="sng" dirty="0">
                <a:solidFill>
                  <a:schemeClr val="bg1"/>
                </a:solidFill>
              </a:rPr>
              <a:t>10 febbraio 2022</a:t>
            </a:r>
          </a:p>
          <a:p>
            <a:endParaRPr lang="it-IT" i="1" dirty="0">
              <a:solidFill>
                <a:schemeClr val="bg1"/>
              </a:solidFill>
            </a:endParaRPr>
          </a:p>
          <a:p>
            <a:r>
              <a:rPr lang="it-IT" i="1" dirty="0">
                <a:solidFill>
                  <a:schemeClr val="bg1"/>
                </a:solidFill>
              </a:rPr>
              <a:t>A cura del Dipartimento Innovazione ANCI</a:t>
            </a:r>
          </a:p>
        </p:txBody>
      </p:sp>
    </p:spTree>
    <p:extLst>
      <p:ext uri="{BB962C8B-B14F-4D97-AF65-F5344CB8AC3E}">
        <p14:creationId xmlns:p14="http://schemas.microsoft.com/office/powerpoint/2010/main" val="88780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70D25-D25F-4B12-A12B-CCE7BAE5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7661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La trasformazione digitale della PA all’interno del PNRR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16935-4962-4A6D-B233-EBE964B13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68" y="1118968"/>
            <a:ext cx="10515600" cy="5296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Candara" panose="020E0502030303020204" pitchFamily="34" charset="0"/>
              </a:rPr>
              <a:t>La transizione digitale costituisce una delle priorità del Piano Nazionale di Resilienza e Ripresa, alla quale sono dedicate il 27% delle risorse disponibili</a:t>
            </a:r>
          </a:p>
          <a:p>
            <a:pPr marL="0" indent="0">
              <a:buNone/>
            </a:pPr>
            <a:r>
              <a:rPr lang="it-IT" sz="2000" dirty="0">
                <a:latin typeface="Candara" panose="020E0502030303020204" pitchFamily="34" charset="0"/>
              </a:rPr>
              <a:t>All’interno dell’impianto strategico del PNRR, la completa digitalizzazione della PA costituisce uno degli obiettivi principali da raggiungere</a:t>
            </a:r>
          </a:p>
          <a:p>
            <a:pPr marL="0" indent="0">
              <a:buNone/>
            </a:pPr>
            <a:r>
              <a:rPr lang="it-IT" sz="2000" dirty="0">
                <a:latin typeface="Candara" panose="020E0502030303020204" pitchFamily="34" charset="0"/>
              </a:rPr>
              <a:t>Ad essa è dedicata la Componente 1.1 della Missione 1, che si compone di sette Investimenti, per un totale di 6,14 mld€: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1.1 Infrastrutture digitali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1.2 Abilitazione e facilitazione migrazione al cloud 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1.3 Dati e interoperabilità 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1.4 Servizi digitali e cittadinanza digitale 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1.5 Cybersecurity 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1.6 Digitalizzazione delle grandi amministrazioni centrali </a:t>
            </a:r>
          </a:p>
          <a:p>
            <a:pPr>
              <a:buFontTx/>
              <a:buChar char="-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1.7 Competenze digitali di base </a:t>
            </a:r>
          </a:p>
          <a:p>
            <a:pPr>
              <a:buFontTx/>
              <a:buChar char="-"/>
            </a:pPr>
            <a:endParaRPr lang="it-IT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0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D30C125-4452-4244-9B68-951BA824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Candara" panose="020E0502030303020204" pitchFamily="34" charset="0"/>
              </a:rPr>
              <a:t>La maggior parte degli investimenti previsti riguardano i Comuni, che per molte misure vengono identificati come i soggetti beneficiari diretti delle risorse e responsabili dell’attuazione degli interventi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Segnaposto contenuto 2">
            <a:extLst>
              <a:ext uri="{FF2B5EF4-FFF2-40B4-BE49-F238E27FC236}">
                <a16:creationId xmlns:a16="http://schemas.microsoft.com/office/drawing/2014/main" id="{A1931680-6D57-46C1-AA90-F4E0942F2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96828"/>
              </p:ext>
            </p:extLst>
          </p:nvPr>
        </p:nvGraphicFramePr>
        <p:xfrm>
          <a:off x="4480046" y="766763"/>
          <a:ext cx="7463817" cy="58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E061B1B8-3D23-4FD5-B9E1-B621B334D095}"/>
              </a:ext>
            </a:extLst>
          </p:cNvPr>
          <p:cNvSpPr txBox="1">
            <a:spLocks/>
          </p:cNvSpPr>
          <p:nvPr/>
        </p:nvSpPr>
        <p:spPr>
          <a:xfrm>
            <a:off x="208613" y="-299802"/>
            <a:ext cx="11753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Gli investimenti rivolti ai Comuni gestiti dal MITD</a:t>
            </a:r>
          </a:p>
        </p:txBody>
      </p:sp>
    </p:spTree>
    <p:extLst>
      <p:ext uri="{BB962C8B-B14F-4D97-AF65-F5344CB8AC3E}">
        <p14:creationId xmlns:p14="http://schemas.microsoft.com/office/powerpoint/2010/main" val="157456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70D25-D25F-4B12-A12B-CCE7BAE5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7661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Le modalità di accesso agli investimenti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16935-4962-4A6D-B233-EBE964B13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68" y="1118968"/>
            <a:ext cx="10515600" cy="1144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latin typeface="Candara" panose="020E0502030303020204" pitchFamily="34" charset="0"/>
              </a:rPr>
              <a:t>Gli Avvisi per le diverse misure saranno pubblicati a partire dalla primavera 2022, e prevederanno iter semplificati di accesso alle risorse</a:t>
            </a:r>
          </a:p>
          <a:p>
            <a:pPr marL="0" indent="0">
              <a:buNone/>
            </a:pPr>
            <a:r>
              <a:rPr lang="it-IT" sz="2400" dirty="0">
                <a:latin typeface="Candara" panose="020E0502030303020204" pitchFamily="34" charset="0"/>
              </a:rPr>
              <a:t>I pagamenti non avverranno a stato avanzamento lavori ma a raggiungimento dei risultati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B27FF98-F61F-43F0-A07E-1A27948A07D3}"/>
              </a:ext>
            </a:extLst>
          </p:cNvPr>
          <p:cNvSpPr/>
          <p:nvPr/>
        </p:nvSpPr>
        <p:spPr>
          <a:xfrm>
            <a:off x="869430" y="2908092"/>
            <a:ext cx="9270053" cy="2607381"/>
          </a:xfrm>
          <a:custGeom>
            <a:avLst/>
            <a:gdLst/>
            <a:ahLst/>
            <a:cxnLst/>
            <a:rect l="l" t="t" r="r" b="b"/>
            <a:pathLst>
              <a:path w="8596630" h="1841500">
                <a:moveTo>
                  <a:pt x="0" y="0"/>
                </a:moveTo>
                <a:lnTo>
                  <a:pt x="8596199" y="0"/>
                </a:lnTo>
                <a:lnTo>
                  <a:pt x="8596199" y="1841399"/>
                </a:lnTo>
                <a:lnTo>
                  <a:pt x="0" y="1841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66CC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F4C3CEDB-252F-41EA-AAE8-BEE565634EA3}"/>
              </a:ext>
            </a:extLst>
          </p:cNvPr>
          <p:cNvSpPr txBox="1"/>
          <p:nvPr/>
        </p:nvSpPr>
        <p:spPr>
          <a:xfrm>
            <a:off x="1049311" y="3429000"/>
            <a:ext cx="4122296" cy="984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0"/>
              </a:lnSpc>
              <a:spcBef>
                <a:spcPts val="100"/>
              </a:spcBef>
            </a:pPr>
            <a:r>
              <a:rPr sz="2400" spc="-9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Sono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5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p</a:t>
            </a:r>
            <a:r>
              <a:rPr sz="2400" spc="-114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r</a:t>
            </a:r>
            <a:r>
              <a:rPr sz="2400" spc="-9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e</a:t>
            </a:r>
            <a:r>
              <a:rPr sz="2400" spc="-7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viste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Lucida Sans Unicode"/>
            </a:endParaRPr>
          </a:p>
          <a:p>
            <a:pPr marL="12700">
              <a:lnSpc>
                <a:spcPts val="2860"/>
              </a:lnSpc>
            </a:pPr>
            <a:r>
              <a:rPr sz="2400" b="1" spc="-6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2</a:t>
            </a:r>
            <a:r>
              <a:rPr sz="2400" b="1" spc="-19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7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modalità</a:t>
            </a:r>
            <a:r>
              <a:rPr sz="2400" b="1" spc="-19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9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di</a:t>
            </a:r>
            <a:r>
              <a:rPr sz="2400" b="1" spc="-19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11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400" b="1" spc="-114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400" b="1" spc="-17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400" b="1" spc="-1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Trebuchet MS"/>
              </a:rPr>
              <a:t>esso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8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a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90" dirty="0" err="1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se</a:t>
            </a:r>
            <a:r>
              <a:rPr sz="2400" spc="-95" dirty="0" err="1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c</a:t>
            </a:r>
            <a:r>
              <a:rPr sz="2400" spc="-125" dirty="0" err="1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onda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dell</a:t>
            </a:r>
            <a:r>
              <a:rPr lang="it-IT" sz="2400" spc="-1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a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0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misura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2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in</a:t>
            </a:r>
            <a:r>
              <a:rPr sz="2400" spc="-145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4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ogg</a:t>
            </a:r>
            <a:r>
              <a:rPr sz="2400" spc="-13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e</a:t>
            </a:r>
            <a:r>
              <a:rPr sz="2400" spc="-7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Lucida Sans Unicode"/>
              </a:rPr>
              <a:t>tto</a:t>
            </a:r>
            <a:endParaRPr sz="2400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Lucida Sans Unicode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29AF7E64-13DF-422F-B2DE-56853ACA991C}"/>
              </a:ext>
            </a:extLst>
          </p:cNvPr>
          <p:cNvSpPr txBox="1"/>
          <p:nvPr/>
        </p:nvSpPr>
        <p:spPr>
          <a:xfrm>
            <a:off x="5687402" y="3043437"/>
            <a:ext cx="4236085" cy="2074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6565" marR="5080" indent="-444500">
              <a:lnSpc>
                <a:spcPct val="113999"/>
              </a:lnSpc>
              <a:spcBef>
                <a:spcPts val="100"/>
              </a:spcBef>
              <a:buFont typeface="MS PGothic"/>
              <a:buChar char="➔"/>
              <a:tabLst>
                <a:tab pos="456565" algn="l"/>
                <a:tab pos="457200" algn="l"/>
              </a:tabLst>
            </a:pPr>
            <a:r>
              <a:rPr sz="2000" b="1" spc="-55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Soluzioni</a:t>
            </a:r>
            <a:r>
              <a:rPr sz="2000" b="1" spc="-14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standar</a:t>
            </a:r>
            <a:r>
              <a:rPr sz="2000" b="1" spc="-6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000" spc="-16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,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2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per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9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le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3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misu</a:t>
            </a:r>
            <a:r>
              <a:rPr sz="2000" spc="-11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r</a:t>
            </a:r>
            <a:r>
              <a:rPr sz="2000" spc="-9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e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4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con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0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una </a:t>
            </a:r>
            <a:r>
              <a:rPr sz="2000" spc="-100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platea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3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ampia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4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di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1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beneficiari</a:t>
            </a:r>
            <a:endParaRPr sz="2000" dirty="0">
              <a:latin typeface="Candara" panose="020E0502030303020204" pitchFamily="34" charset="0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595959"/>
              </a:buClr>
              <a:buFont typeface="MS PGothic"/>
              <a:buChar char="➔"/>
            </a:pPr>
            <a:endParaRPr sz="2000" dirty="0">
              <a:latin typeface="Candara" panose="020E0502030303020204" pitchFamily="34" charset="0"/>
              <a:cs typeface="Lucida Sans Unicode"/>
            </a:endParaRPr>
          </a:p>
          <a:p>
            <a:pPr marL="456565" marR="144780" indent="-444500">
              <a:lnSpc>
                <a:spcPct val="113999"/>
              </a:lnSpc>
              <a:buFont typeface="MS PGothic"/>
              <a:buChar char="➔"/>
              <a:tabLst>
                <a:tab pos="456565" algn="l"/>
                <a:tab pos="457200" algn="l"/>
              </a:tabLst>
            </a:pPr>
            <a:r>
              <a:rPr sz="2000" b="1" spc="-65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Presentazione</a:t>
            </a:r>
            <a:r>
              <a:rPr sz="2000" b="1" spc="-14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65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di</a:t>
            </a:r>
            <a:r>
              <a:rPr sz="2000" b="1" spc="-14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6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progett</a:t>
            </a:r>
            <a:r>
              <a:rPr sz="2000" b="1" spc="-50" dirty="0">
                <a:solidFill>
                  <a:srgbClr val="595959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spc="-16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,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2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per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9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le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35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misu</a:t>
            </a:r>
            <a:r>
              <a:rPr sz="2000" spc="-114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r</a:t>
            </a:r>
            <a:r>
              <a:rPr sz="2000" spc="-65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e</a:t>
            </a:r>
            <a:r>
              <a:rPr sz="2000" spc="-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4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con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3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una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0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platea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9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rist</a:t>
            </a:r>
            <a:r>
              <a:rPr sz="2000" spc="-11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r</a:t>
            </a:r>
            <a:r>
              <a:rPr sz="2000" spc="-9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e</a:t>
            </a:r>
            <a:r>
              <a:rPr sz="2000" spc="-6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tta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4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di</a:t>
            </a:r>
            <a:r>
              <a:rPr sz="20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000" spc="-11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beneficiari</a:t>
            </a:r>
            <a:endParaRPr sz="2000" dirty="0">
              <a:latin typeface="Candara" panose="020E0502030303020204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47714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70D25-D25F-4B12-A12B-CCE7BAE5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1665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Gli investimenti rivolti ai Comuni gestiti in sinergia da MITD e MIPA</a:t>
            </a:r>
          </a:p>
        </p:txBody>
      </p:sp>
      <p:sp>
        <p:nvSpPr>
          <p:cNvPr id="8" name="object 18">
            <a:extLst>
              <a:ext uri="{FF2B5EF4-FFF2-40B4-BE49-F238E27FC236}">
                <a16:creationId xmlns:a16="http://schemas.microsoft.com/office/drawing/2014/main" id="{BDF5854E-0CAB-4337-80C5-39D217168208}"/>
              </a:ext>
            </a:extLst>
          </p:cNvPr>
          <p:cNvSpPr txBox="1"/>
          <p:nvPr/>
        </p:nvSpPr>
        <p:spPr>
          <a:xfrm>
            <a:off x="944379" y="2745190"/>
            <a:ext cx="10298242" cy="1359346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Investimento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2.2:</a:t>
            </a:r>
            <a:r>
              <a:rPr sz="2000" b="1" spc="-8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Task</a:t>
            </a:r>
            <a:r>
              <a:rPr sz="2000" b="1" spc="-8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force</a:t>
            </a:r>
            <a:r>
              <a:rPr sz="2000" b="1" spc="-7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digitalizzazione</a:t>
            </a:r>
            <a:r>
              <a:rPr sz="2000" b="1" spc="-4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,</a:t>
            </a:r>
            <a:r>
              <a:rPr lang="it-IT" sz="2000" b="1" spc="-4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</a:t>
            </a:r>
            <a:r>
              <a:rPr sz="2000" b="1" spc="-2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4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ni</a:t>
            </a:r>
            <a:r>
              <a:rPr sz="2000" b="1" spc="-3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to</a:t>
            </a:r>
            <a:r>
              <a:rPr sz="2000" b="1" spc="-6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2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3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gg</a:t>
            </a:r>
            <a:r>
              <a:rPr sz="2000" b="1" spc="-4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3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1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f</a:t>
            </a:r>
            <a:r>
              <a:rPr sz="2000" b="1" spc="-3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3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</a:t>
            </a:r>
            <a:r>
              <a:rPr sz="2000" b="1" spc="-2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4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000" b="1" spc="-7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000" b="1" spc="-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e</a:t>
            </a:r>
            <a:endParaRPr lang="it-IT" sz="2000" dirty="0">
              <a:solidFill>
                <a:schemeClr val="accent2"/>
              </a:solidFill>
              <a:latin typeface="Candara" panose="020E0502030303020204" pitchFamily="34" charset="0"/>
              <a:cs typeface="Trebuchet MS"/>
            </a:endParaRPr>
          </a:p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000" b="1" spc="-5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5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rodu</a:t>
            </a:r>
            <a:r>
              <a:rPr lang="it-IT" sz="2000" b="1" spc="-5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zione di</a:t>
            </a:r>
            <a:r>
              <a:rPr sz="2000" b="1" spc="-7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un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catalogo</a:t>
            </a:r>
            <a:r>
              <a:rPr sz="2000" b="1" spc="-2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completo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delle </a:t>
            </a:r>
            <a:r>
              <a:rPr sz="2000" b="1" spc="-5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procedure </a:t>
            </a:r>
            <a:r>
              <a:rPr sz="2000" b="1" spc="-3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amministrative</a:t>
            </a: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lang="it-IT"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da semplificare</a:t>
            </a:r>
            <a:r>
              <a:rPr sz="2000" b="1" spc="-10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,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6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5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-</a:t>
            </a:r>
            <a:r>
              <a:rPr sz="2000" b="1" spc="-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6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000" b="1" spc="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g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g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6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zz</a:t>
            </a:r>
            <a:r>
              <a:rPr sz="2000" b="1" spc="-2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z</a:t>
            </a:r>
            <a:r>
              <a:rPr sz="2000" b="1" spc="-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on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  </a:t>
            </a:r>
            <a:r>
              <a:rPr sz="2000" b="1" spc="-1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se</a:t>
            </a:r>
            <a:r>
              <a:rPr sz="2000" b="1" spc="-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m</a:t>
            </a: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2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l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1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f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7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000" b="1" spc="-2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z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3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2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ll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5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7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u</a:t>
            </a:r>
            <a:r>
              <a:rPr sz="2000" b="1" spc="-6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re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in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tti</a:t>
            </a:r>
            <a:r>
              <a:rPr sz="2000" b="1" spc="-7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3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g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it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2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l</a:t>
            </a:r>
            <a:r>
              <a:rPr sz="2000" b="1" spc="-6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lang="it-IT"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: </a:t>
            </a:r>
            <a:r>
              <a:rPr lang="it-IT" sz="2000" b="1" i="1" spc="-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Task force 1.000 esperti</a:t>
            </a:r>
          </a:p>
          <a:p>
            <a:pPr marL="118745" marR="26034" indent="-106680" algn="just">
              <a:spcBef>
                <a:spcPts val="550"/>
              </a:spcBef>
            </a:pPr>
            <a:r>
              <a:rPr lang="it-IT" sz="2000" b="0" i="1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ndara" panose="020E0502030303020204" pitchFamily="34" charset="0"/>
              </a:rPr>
              <a:t>Risorse disponibili: 320 mln €</a:t>
            </a:r>
          </a:p>
        </p:txBody>
      </p:sp>
      <p:sp>
        <p:nvSpPr>
          <p:cNvPr id="9" name="object 20">
            <a:extLst>
              <a:ext uri="{FF2B5EF4-FFF2-40B4-BE49-F238E27FC236}">
                <a16:creationId xmlns:a16="http://schemas.microsoft.com/office/drawing/2014/main" id="{57753568-574F-4BA1-925F-9E74A74E8308}"/>
              </a:ext>
            </a:extLst>
          </p:cNvPr>
          <p:cNvSpPr txBox="1"/>
          <p:nvPr/>
        </p:nvSpPr>
        <p:spPr>
          <a:xfrm>
            <a:off x="944379" y="4477193"/>
            <a:ext cx="10298242" cy="1705595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spcBef>
                <a:spcPts val="100"/>
              </a:spcBef>
            </a:pPr>
            <a:r>
              <a:rPr sz="2000" b="1" spc="-3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Investimento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2.</a:t>
            </a:r>
            <a:r>
              <a:rPr lang="it-IT"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3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:</a:t>
            </a:r>
            <a:r>
              <a:rPr sz="2000" b="1" spc="-8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lang="it-IT" sz="2000" b="1" spc="-35" dirty="0">
                <a:solidFill>
                  <a:schemeClr val="accent2"/>
                </a:solidFill>
                <a:latin typeface="Candara" panose="020E0502030303020204" pitchFamily="34" charset="0"/>
                <a:sym typeface="Open Sans"/>
              </a:rPr>
              <a:t>Digitalizzazione delle procedure per edilizia ed attività produttive e operatività degli sportelli unici</a:t>
            </a:r>
            <a:endParaRPr lang="it-IT" sz="2000" b="1" spc="-35" dirty="0">
              <a:solidFill>
                <a:schemeClr val="accent2"/>
              </a:solidFill>
              <a:latin typeface="Candara" panose="020E0502030303020204" pitchFamily="34" charset="0"/>
            </a:endParaRPr>
          </a:p>
          <a:p>
            <a:pPr marL="118745" marR="26034" indent="-106680" algn="just">
              <a:lnSpc>
                <a:spcPct val="100000"/>
              </a:lnSpc>
              <a:spcBef>
                <a:spcPts val="550"/>
              </a:spcBef>
            </a:pPr>
            <a:r>
              <a:rPr lang="it-IT" sz="2000" b="1" spc="-40" dirty="0">
                <a:solidFill>
                  <a:srgbClr val="5A6772"/>
                </a:solidFill>
                <a:latin typeface="Candara" panose="020E0502030303020204" pitchFamily="34" charset="0"/>
              </a:rPr>
              <a:t>R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</a:rPr>
              <a:t>idisegno</a:t>
            </a:r>
            <a:r>
              <a:rPr sz="2000" b="1" spc="-30" dirty="0">
                <a:solidFill>
                  <a:srgbClr val="5A6772"/>
                </a:solidFill>
                <a:latin typeface="Candara" panose="020E0502030303020204" pitchFamily="34" charset="0"/>
              </a:rPr>
              <a:t> </a:t>
            </a:r>
            <a:r>
              <a:rPr lang="it-IT" sz="2000" b="1" spc="-30" dirty="0">
                <a:solidFill>
                  <a:srgbClr val="5A6772"/>
                </a:solidFill>
                <a:latin typeface="Candara" panose="020E0502030303020204" pitchFamily="34" charset="0"/>
              </a:rPr>
              <a:t>de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 </a:t>
            </a:r>
            <a:r>
              <a:rPr sz="2000" b="1" spc="-5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7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c</a:t>
            </a:r>
            <a:r>
              <a:rPr sz="2000" b="1" spc="-6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ss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lang="it-IT"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gestiti da SUAP e SUE </a:t>
            </a:r>
            <a:r>
              <a:rPr sz="2000" b="1" spc="-6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in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</a:t>
            </a:r>
            <a:r>
              <a:rPr sz="2000" b="1" spc="-6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6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</a:t>
            </a:r>
            <a:r>
              <a:rPr sz="2000" b="1" spc="-5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p</a:t>
            </a:r>
            <a:r>
              <a:rPr sz="2000" b="1" spc="-5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e</a:t>
            </a:r>
            <a:r>
              <a:rPr sz="2000" b="1" spc="-6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5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b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2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l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à</a:t>
            </a:r>
            <a:r>
              <a:rPr sz="2000" b="1" spc="-8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lang="it-IT"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dei dati 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</a:t>
            </a:r>
            <a:r>
              <a:rPr sz="2000" b="1" spc="-6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mmi</a:t>
            </a:r>
            <a:r>
              <a:rPr sz="2000" b="1" spc="-6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000" b="1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is</a:t>
            </a:r>
            <a:r>
              <a:rPr sz="2000" b="1" spc="-4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</a:t>
            </a:r>
            <a:r>
              <a:rPr sz="2000" b="1" spc="-6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</a:t>
            </a:r>
            <a:r>
              <a:rPr sz="2000" b="1" spc="-2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a</a:t>
            </a:r>
            <a:r>
              <a:rPr sz="2000" b="1" spc="-8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z</a:t>
            </a:r>
            <a:r>
              <a:rPr sz="2000" b="1" spc="-30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i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oni</a:t>
            </a:r>
            <a:r>
              <a:rPr lang="it-IT"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: </a:t>
            </a:r>
            <a:r>
              <a:rPr lang="it-IT" sz="2000" b="1" i="1" spc="-4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collegamento con Single Digital Gateway</a:t>
            </a:r>
          </a:p>
          <a:p>
            <a:pPr marL="118745" marR="26034" indent="-106680" algn="just">
              <a:spcBef>
                <a:spcPts val="550"/>
              </a:spcBef>
            </a:pPr>
            <a:r>
              <a:rPr lang="it-IT" sz="2000" b="0" i="1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ndara" panose="020E0502030303020204" pitchFamily="34" charset="0"/>
              </a:rPr>
              <a:t>Risorse disponibili: 324 mln €</a:t>
            </a: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458F7642-D388-4CB4-A0CE-A186D4890624}"/>
              </a:ext>
            </a:extLst>
          </p:cNvPr>
          <p:cNvSpPr txBox="1"/>
          <p:nvPr/>
        </p:nvSpPr>
        <p:spPr>
          <a:xfrm>
            <a:off x="959368" y="1173237"/>
            <a:ext cx="10283255" cy="1093889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b="1" spc="-3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Investimento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1.7:</a:t>
            </a:r>
            <a:r>
              <a:rPr sz="2000" b="1" spc="-8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5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Competenze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2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digitali</a:t>
            </a:r>
            <a:r>
              <a:rPr sz="2000" b="1" spc="-7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di</a:t>
            </a:r>
            <a:r>
              <a:rPr sz="2000" b="1" spc="-7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2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base</a:t>
            </a:r>
            <a:endParaRPr sz="2000" dirty="0">
              <a:solidFill>
                <a:schemeClr val="accent2"/>
              </a:solidFill>
              <a:latin typeface="Candara" panose="020E0502030303020204" pitchFamily="34" charset="0"/>
              <a:cs typeface="Trebuchet MS"/>
            </a:endParaRPr>
          </a:p>
          <a:p>
            <a:pPr marL="35560" marR="290195">
              <a:lnSpc>
                <a:spcPct val="100000"/>
              </a:lnSpc>
              <a:spcBef>
                <a:spcPts val="434"/>
              </a:spcBef>
            </a:pPr>
            <a:r>
              <a:rPr sz="2000" b="1" spc="-3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Rafforzamento</a:t>
            </a:r>
            <a:r>
              <a:rPr sz="2000" b="1" spc="-7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territoriale</a:t>
            </a:r>
            <a:r>
              <a:rPr sz="2000" b="1" spc="-70" dirty="0">
                <a:solidFill>
                  <a:srgbClr val="5A677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</a:rPr>
              <a:t>della Rete dei servizi di  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</a:rPr>
              <a:t>facilitazione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</a:rPr>
              <a:t> 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</a:rPr>
              <a:t>digitale</a:t>
            </a:r>
            <a:r>
              <a:rPr lang="it-IT" sz="2000" b="1" spc="-45" dirty="0">
                <a:solidFill>
                  <a:srgbClr val="5A6772"/>
                </a:solidFill>
                <a:latin typeface="Candara" panose="020E0502030303020204" pitchFamily="34" charset="0"/>
              </a:rPr>
              <a:t>  e 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</a:rPr>
              <a:t>Servizio Civile </a:t>
            </a:r>
            <a:r>
              <a:rPr sz="2000" b="1" spc="-45" dirty="0" err="1">
                <a:solidFill>
                  <a:srgbClr val="5A6772"/>
                </a:solidFill>
                <a:latin typeface="Candara" panose="020E0502030303020204" pitchFamily="34" charset="0"/>
              </a:rPr>
              <a:t>Digitale</a:t>
            </a:r>
            <a:r>
              <a:rPr sz="2000" b="1" spc="-45" dirty="0">
                <a:solidFill>
                  <a:srgbClr val="5A6772"/>
                </a:solidFill>
                <a:latin typeface="Candara" panose="020E0502030303020204" pitchFamily="34" charset="0"/>
              </a:rPr>
              <a:t> </a:t>
            </a:r>
            <a:endParaRPr lang="it-IT" sz="2000" b="1" spc="-45" dirty="0">
              <a:solidFill>
                <a:srgbClr val="5A6772"/>
              </a:solidFill>
              <a:latin typeface="Candara" panose="020E0502030303020204" pitchFamily="34" charset="0"/>
            </a:endParaRPr>
          </a:p>
          <a:p>
            <a:pPr marL="35560" marR="290195">
              <a:spcBef>
                <a:spcPts val="434"/>
              </a:spcBef>
            </a:pPr>
            <a:r>
              <a:rPr lang="it-IT" sz="2000" b="0" i="1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ndara" panose="020E0502030303020204" pitchFamily="34" charset="0"/>
              </a:rPr>
              <a:t>Risorse disponibili: 190 mln €</a:t>
            </a:r>
          </a:p>
        </p:txBody>
      </p:sp>
    </p:spTree>
    <p:extLst>
      <p:ext uri="{BB962C8B-B14F-4D97-AF65-F5344CB8AC3E}">
        <p14:creationId xmlns:p14="http://schemas.microsoft.com/office/powerpoint/2010/main" val="56834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70D25-D25F-4B12-A12B-CCE7BAE5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1665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Reti ultraveloci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DB29EA4-635D-4AE9-BCD6-1054618C2700}"/>
              </a:ext>
            </a:extLst>
          </p:cNvPr>
          <p:cNvSpPr txBox="1"/>
          <p:nvPr/>
        </p:nvSpPr>
        <p:spPr>
          <a:xfrm>
            <a:off x="794479" y="2801652"/>
            <a:ext cx="10987790" cy="2485937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88620" indent="-376555">
              <a:lnSpc>
                <a:spcPct val="100000"/>
              </a:lnSpc>
              <a:spcBef>
                <a:spcPts val="505"/>
              </a:spcBef>
              <a:buClr>
                <a:srgbClr val="0066CC"/>
              </a:buClr>
              <a:buSzPct val="71428"/>
              <a:buAutoNum type="arabicPeriod"/>
              <a:tabLst>
                <a:tab pos="388620" algn="l"/>
                <a:tab pos="389255" algn="l"/>
              </a:tabLst>
            </a:pPr>
            <a:r>
              <a:rPr sz="2400" spc="-10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Italia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5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1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9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Gbps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lang="it-IT"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(</a:t>
            </a:r>
            <a:r>
              <a:rPr sz="2400" spc="-220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€</a:t>
            </a:r>
            <a:r>
              <a:rPr sz="2400" b="1" spc="-10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3,9</a:t>
            </a:r>
            <a:r>
              <a:rPr sz="2400" b="1" spc="-1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5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ml</a:t>
            </a:r>
            <a:r>
              <a:rPr sz="2400" b="1" spc="-6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)</a:t>
            </a:r>
            <a:r>
              <a:rPr lang="it-IT"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&gt; Piano approvato dalla CE, in attesa di pubblicazione dei bandi rivolti agli operatori con modello ad incentivo</a:t>
            </a:r>
            <a:endParaRPr sz="2400" dirty="0">
              <a:solidFill>
                <a:schemeClr val="accent2"/>
              </a:solidFill>
              <a:latin typeface="Candara" panose="020E0502030303020204" pitchFamily="34" charset="0"/>
              <a:cs typeface="Lucida Sans Unicode"/>
            </a:endParaRPr>
          </a:p>
          <a:p>
            <a:pPr marL="388620" indent="-376555">
              <a:lnSpc>
                <a:spcPct val="100000"/>
              </a:lnSpc>
              <a:spcBef>
                <a:spcPts val="405"/>
              </a:spcBef>
              <a:buClr>
                <a:srgbClr val="0066CC"/>
              </a:buClr>
              <a:buSzPct val="71428"/>
              <a:buAutoNum type="arabicPeriod"/>
              <a:tabLst>
                <a:tab pos="388620" algn="l"/>
                <a:tab pos="389255" algn="l"/>
              </a:tabLst>
            </a:pPr>
            <a:r>
              <a:rPr sz="2400" spc="-13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Scuola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75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c</a:t>
            </a:r>
            <a:r>
              <a:rPr sz="2400" spc="-135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onnessa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lang="it-IT"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30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(</a:t>
            </a:r>
            <a:r>
              <a:rPr sz="24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€</a:t>
            </a:r>
            <a:r>
              <a:rPr sz="2400" b="1" spc="-5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261</a:t>
            </a:r>
            <a:r>
              <a:rPr sz="2400" b="1" spc="-1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5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ml</a:t>
            </a:r>
            <a:r>
              <a:rPr sz="2400" b="1" spc="-6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)</a:t>
            </a:r>
            <a:r>
              <a:rPr lang="it-IT"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&gt; Bando rivolto agli  operatori pubblicato il 26 gennaio 2022</a:t>
            </a:r>
            <a:endParaRPr sz="2400" dirty="0">
              <a:solidFill>
                <a:schemeClr val="accent2"/>
              </a:solidFill>
              <a:latin typeface="Candara" panose="020E0502030303020204" pitchFamily="34" charset="0"/>
              <a:cs typeface="Lucida Sans Unicode"/>
            </a:endParaRPr>
          </a:p>
          <a:p>
            <a:pPr marL="388620" indent="-376555">
              <a:lnSpc>
                <a:spcPct val="100000"/>
              </a:lnSpc>
              <a:spcBef>
                <a:spcPts val="405"/>
              </a:spcBef>
              <a:buClr>
                <a:srgbClr val="0066CC"/>
              </a:buClr>
              <a:buSzPct val="71428"/>
              <a:buAutoNum type="arabicPeriod"/>
              <a:tabLst>
                <a:tab pos="388620" algn="l"/>
                <a:tab pos="389255" algn="l"/>
              </a:tabLst>
            </a:pPr>
            <a:r>
              <a:rPr sz="2400" spc="-10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Sanità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7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c</a:t>
            </a:r>
            <a:r>
              <a:rPr sz="2400" spc="-13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onnessa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30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(</a:t>
            </a:r>
            <a:r>
              <a:rPr sz="24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€</a:t>
            </a:r>
            <a:r>
              <a:rPr sz="2400" b="1" spc="-8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501,5</a:t>
            </a:r>
            <a:r>
              <a:rPr sz="2400" b="1" spc="-1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5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ml</a:t>
            </a:r>
            <a:r>
              <a:rPr sz="2400" b="1" spc="-6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n</a:t>
            </a:r>
            <a:r>
              <a:rPr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)</a:t>
            </a:r>
            <a:r>
              <a:rPr lang="it-IT"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&gt; Bando rivolto agli  operatori pubblicato il 26 gennaio 2022</a:t>
            </a:r>
            <a:endParaRPr sz="2400" dirty="0">
              <a:solidFill>
                <a:schemeClr val="accent2"/>
              </a:solidFill>
              <a:latin typeface="Candara" panose="020E0502030303020204" pitchFamily="34" charset="0"/>
              <a:cs typeface="Lucida Sans Unicode"/>
            </a:endParaRPr>
          </a:p>
          <a:p>
            <a:pPr marL="388620" indent="-376555">
              <a:lnSpc>
                <a:spcPct val="100000"/>
              </a:lnSpc>
              <a:spcBef>
                <a:spcPts val="405"/>
              </a:spcBef>
              <a:buClr>
                <a:srgbClr val="0066CC"/>
              </a:buClr>
              <a:buSzPct val="71428"/>
              <a:buAutoNum type="arabicPeriod"/>
              <a:tabLst>
                <a:tab pos="388620" algn="l"/>
                <a:tab pos="389255" algn="l"/>
              </a:tabLst>
            </a:pPr>
            <a:r>
              <a:rPr sz="2400" spc="-16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Collegamento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3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isole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65" dirty="0" err="1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minori</a:t>
            </a:r>
            <a:r>
              <a:rPr sz="2400" spc="-21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lang="it-IT" sz="2400" spc="-21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9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(</a:t>
            </a:r>
            <a:r>
              <a:rPr sz="2400" b="1" spc="-9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€60,5</a:t>
            </a:r>
            <a:r>
              <a:rPr sz="2400" b="1" spc="-1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7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mln</a:t>
            </a:r>
            <a:r>
              <a:rPr sz="2400" spc="-7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)</a:t>
            </a:r>
            <a:r>
              <a:rPr lang="it-IT" sz="2400" spc="-7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&gt; In fase di aggiudicazione</a:t>
            </a:r>
            <a:endParaRPr sz="2400" dirty="0">
              <a:solidFill>
                <a:schemeClr val="accent2"/>
              </a:solidFill>
              <a:latin typeface="Candara" panose="020E0502030303020204" pitchFamily="34" charset="0"/>
              <a:cs typeface="Lucida Sans Unicode"/>
            </a:endParaRPr>
          </a:p>
          <a:p>
            <a:pPr marL="388620" indent="-376555">
              <a:lnSpc>
                <a:spcPct val="100000"/>
              </a:lnSpc>
              <a:spcBef>
                <a:spcPts val="405"/>
              </a:spcBef>
              <a:buClr>
                <a:srgbClr val="0066CC"/>
              </a:buClr>
              <a:buSzPct val="71428"/>
              <a:buAutoNum type="arabicPeriod"/>
              <a:tabLst>
                <a:tab pos="388620" algn="l"/>
                <a:tab pos="389255" algn="l"/>
              </a:tabLst>
            </a:pPr>
            <a:r>
              <a:rPr sz="2400" spc="-105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Italia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90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5G</a:t>
            </a:r>
            <a:r>
              <a:rPr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lang="it-IT" sz="2400" spc="-204" dirty="0">
                <a:solidFill>
                  <a:srgbClr val="595959"/>
                </a:solidFill>
                <a:latin typeface="Candara" panose="020E0502030303020204" pitchFamily="34" charset="0"/>
                <a:cs typeface="Lucida Sans Unicode"/>
              </a:rPr>
              <a:t> </a:t>
            </a:r>
            <a:r>
              <a:rPr sz="2400" spc="-130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(</a:t>
            </a:r>
            <a:r>
              <a:rPr sz="2400" b="1" spc="-60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€</a:t>
            </a:r>
            <a:r>
              <a:rPr sz="2400" b="1" spc="-5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2</a:t>
            </a:r>
            <a:r>
              <a:rPr sz="2400" b="1" spc="-165" dirty="0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 </a:t>
            </a:r>
            <a:r>
              <a:rPr sz="2400" b="1" spc="-55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ml</a:t>
            </a:r>
            <a:r>
              <a:rPr sz="2400" b="1" spc="-60" dirty="0" err="1">
                <a:solidFill>
                  <a:schemeClr val="accent2"/>
                </a:solidFill>
                <a:latin typeface="Candara" panose="020E0502030303020204" pitchFamily="34" charset="0"/>
                <a:cs typeface="Trebuchet MS"/>
              </a:rPr>
              <a:t>d</a:t>
            </a:r>
            <a:r>
              <a:rPr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)</a:t>
            </a:r>
            <a:r>
              <a:rPr lang="it-IT" sz="2400" spc="-125" dirty="0">
                <a:solidFill>
                  <a:schemeClr val="accent2"/>
                </a:solidFill>
                <a:latin typeface="Candara" panose="020E0502030303020204" pitchFamily="34" charset="0"/>
                <a:cs typeface="Lucida Sans Unicode"/>
              </a:rPr>
              <a:t> &gt; In corso mappatura della copertura territoriale</a:t>
            </a:r>
            <a:endParaRPr sz="2400" dirty="0">
              <a:solidFill>
                <a:schemeClr val="accent2"/>
              </a:solidFill>
              <a:latin typeface="Candara" panose="020E0502030303020204" pitchFamily="34" charset="0"/>
              <a:cs typeface="Lucida Sans Unicode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7416241-9F63-4E9F-A73D-53331AD4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57" y="1241427"/>
            <a:ext cx="10987789" cy="932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>
                <a:latin typeface="Candara" panose="020E0502030303020204" pitchFamily="34" charset="0"/>
              </a:rPr>
              <a:t>Il PNRR prevede la realizzazione di 5 Piani operativi che compongono la nuova Strategia per la Banda Ultra Larga, approvata nel luglio 2021</a:t>
            </a:r>
          </a:p>
          <a:p>
            <a:pPr>
              <a:buFontTx/>
              <a:buChar char="-"/>
            </a:pPr>
            <a:endParaRPr lang="it-IT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83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11707</TotalTime>
  <Words>633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MS PGothic</vt:lpstr>
      <vt:lpstr>Aharoni</vt:lpstr>
      <vt:lpstr>Arial</vt:lpstr>
      <vt:lpstr>Calibri</vt:lpstr>
      <vt:lpstr>Calibri Light</vt:lpstr>
      <vt:lpstr>Candara</vt:lpstr>
      <vt:lpstr>Tema di Office</vt:lpstr>
      <vt:lpstr> PA Digitale 2026: le risorse per i Comuni protagonisti della trasformazione digitale Le misure per la trasformazione digitale dei Comuni previste nella M1.C1 «Digitalizzazione, innovazione e sicurezza nella PA» del PNRR  </vt:lpstr>
      <vt:lpstr>La trasformazione digitale della PA all’interno del PNRR</vt:lpstr>
      <vt:lpstr>La maggior parte degli investimenti previsti riguardano i Comuni, che per molte misure vengono identificati come i soggetti beneficiari diretti delle risorse e responsabili dell’attuazione degli interventi</vt:lpstr>
      <vt:lpstr>Le modalità di accesso agli investimenti</vt:lpstr>
      <vt:lpstr>Gli investimenti rivolti ai Comuni gestiti in sinergia da MITD e MIPA</vt:lpstr>
      <vt:lpstr>Reti ultraveloci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Moira Benelli</dc:creator>
  <cp:lastModifiedBy>Mauro Savini</cp:lastModifiedBy>
  <cp:revision>24</cp:revision>
  <dcterms:created xsi:type="dcterms:W3CDTF">2021-04-22T09:54:02Z</dcterms:created>
  <dcterms:modified xsi:type="dcterms:W3CDTF">2022-02-14T08:44:24Z</dcterms:modified>
</cp:coreProperties>
</file>