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5"/>
  </p:notesMasterIdLst>
  <p:sldIdLst>
    <p:sldId id="259" r:id="rId2"/>
    <p:sldId id="961" r:id="rId3"/>
    <p:sldId id="973" r:id="rId4"/>
    <p:sldId id="962" r:id="rId5"/>
    <p:sldId id="969" r:id="rId6"/>
    <p:sldId id="974" r:id="rId7"/>
    <p:sldId id="963" r:id="rId8"/>
    <p:sldId id="977" r:id="rId9"/>
    <p:sldId id="982" r:id="rId10"/>
    <p:sldId id="984" r:id="rId11"/>
    <p:sldId id="985" r:id="rId12"/>
    <p:sldId id="975" r:id="rId13"/>
    <p:sldId id="978" r:id="rId14"/>
    <p:sldId id="976" r:id="rId15"/>
    <p:sldId id="979" r:id="rId16"/>
    <p:sldId id="981" r:id="rId17"/>
    <p:sldId id="980" r:id="rId18"/>
    <p:sldId id="964" r:id="rId19"/>
    <p:sldId id="965" r:id="rId20"/>
    <p:sldId id="972" r:id="rId21"/>
    <p:sldId id="966" r:id="rId22"/>
    <p:sldId id="967" r:id="rId23"/>
    <p:sldId id="986" r:id="rId24"/>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3D3D"/>
    <a:srgbClr val="E6542C"/>
    <a:srgbClr val="4897A4"/>
    <a:srgbClr val="FFFFFF"/>
    <a:srgbClr val="4999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398" autoAdjust="0"/>
  </p:normalViewPr>
  <p:slideViewPr>
    <p:cSldViewPr snapToGrid="0">
      <p:cViewPr varScale="1">
        <p:scale>
          <a:sx n="71" d="100"/>
          <a:sy n="71" d="100"/>
        </p:scale>
        <p:origin x="85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notesMaster" Target="notesMasters/notesMaster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C5A70066-EDF5-4D15-B85A-9F851354793B}" type="datetimeFigureOut">
              <a:rPr lang="it-IT" smtClean="0"/>
              <a:t>23/02/2022</a:t>
            </a:fld>
            <a:endParaRPr lang="it-IT"/>
          </a:p>
        </p:txBody>
      </p:sp>
      <p:sp>
        <p:nvSpPr>
          <p:cNvPr id="4" name="Segnaposto immagine diapositiva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BD577988-DA23-4D51-943E-F009919FC0FE}" type="slidenum">
              <a:rPr lang="it-IT" smtClean="0"/>
              <a:t>‹N›</a:t>
            </a:fld>
            <a:endParaRPr lang="it-IT"/>
          </a:p>
        </p:txBody>
      </p:sp>
    </p:spTree>
    <p:extLst>
      <p:ext uri="{BB962C8B-B14F-4D97-AF65-F5344CB8AC3E}">
        <p14:creationId xmlns:p14="http://schemas.microsoft.com/office/powerpoint/2010/main" val="4039328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1C33825-12F4-4EB6-872D-283FCECEFE8C}" type="datetime1">
              <a:rPr lang="de-DE" smtClean="0"/>
              <a:t>23.02.2022</a:t>
            </a:fld>
            <a:endParaRPr lang="de-DE"/>
          </a:p>
        </p:txBody>
      </p:sp>
      <p:sp>
        <p:nvSpPr>
          <p:cNvPr id="5" name="Footer Placeholder 4"/>
          <p:cNvSpPr>
            <a:spLocks noGrp="1"/>
          </p:cNvSpPr>
          <p:nvPr>
            <p:ph type="ftr" sz="quarter" idx="11"/>
          </p:nvPr>
        </p:nvSpPr>
        <p:spPr/>
        <p:txBody>
          <a:bodyPr/>
          <a:lstStyle/>
          <a:p>
            <a:r>
              <a:rPr lang="de-DE"/>
              <a:t>MARCELLO ZOTTOLA</a:t>
            </a:r>
          </a:p>
        </p:txBody>
      </p:sp>
      <p:sp>
        <p:nvSpPr>
          <p:cNvPr id="6" name="Slide Number Placeholder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477584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322A1E2-0CB5-44B8-B751-2B87C4A81E98}" type="datetime1">
              <a:rPr lang="de-DE" smtClean="0"/>
              <a:t>23.02.2022</a:t>
            </a:fld>
            <a:endParaRPr lang="de-DE"/>
          </a:p>
        </p:txBody>
      </p:sp>
      <p:sp>
        <p:nvSpPr>
          <p:cNvPr id="5" name="Footer Placeholder 4"/>
          <p:cNvSpPr>
            <a:spLocks noGrp="1"/>
          </p:cNvSpPr>
          <p:nvPr>
            <p:ph type="ftr" sz="quarter" idx="11"/>
          </p:nvPr>
        </p:nvSpPr>
        <p:spPr/>
        <p:txBody>
          <a:bodyPr/>
          <a:lstStyle/>
          <a:p>
            <a:r>
              <a:rPr lang="de-DE"/>
              <a:t>MARCELLO ZOTTOLA</a:t>
            </a:r>
          </a:p>
        </p:txBody>
      </p:sp>
      <p:sp>
        <p:nvSpPr>
          <p:cNvPr id="6" name="Slide Number Placeholder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966279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98BCC30-81E2-495D-9C32-E59940F5566D}" type="datetime1">
              <a:rPr lang="de-DE" smtClean="0"/>
              <a:t>23.02.2022</a:t>
            </a:fld>
            <a:endParaRPr lang="de-DE"/>
          </a:p>
        </p:txBody>
      </p:sp>
      <p:sp>
        <p:nvSpPr>
          <p:cNvPr id="5" name="Footer Placeholder 4"/>
          <p:cNvSpPr>
            <a:spLocks noGrp="1"/>
          </p:cNvSpPr>
          <p:nvPr>
            <p:ph type="ftr" sz="quarter" idx="11"/>
          </p:nvPr>
        </p:nvSpPr>
        <p:spPr/>
        <p:txBody>
          <a:bodyPr/>
          <a:lstStyle/>
          <a:p>
            <a:r>
              <a:rPr lang="de-DE"/>
              <a:t>MARCELLO ZOTTOLA</a:t>
            </a:r>
          </a:p>
        </p:txBody>
      </p:sp>
      <p:sp>
        <p:nvSpPr>
          <p:cNvPr id="6" name="Slide Number Placeholder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875851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B3A4A98-51D1-4F1C-973C-F9F7C4E7CE98}" type="datetime1">
              <a:rPr lang="de-DE" smtClean="0"/>
              <a:t>23.02.2022</a:t>
            </a:fld>
            <a:endParaRPr lang="de-DE"/>
          </a:p>
        </p:txBody>
      </p:sp>
      <p:sp>
        <p:nvSpPr>
          <p:cNvPr id="5" name="Footer Placeholder 4"/>
          <p:cNvSpPr>
            <a:spLocks noGrp="1"/>
          </p:cNvSpPr>
          <p:nvPr>
            <p:ph type="ftr" sz="quarter" idx="11"/>
          </p:nvPr>
        </p:nvSpPr>
        <p:spPr/>
        <p:txBody>
          <a:bodyPr/>
          <a:lstStyle/>
          <a:p>
            <a:r>
              <a:rPr lang="de-DE"/>
              <a:t>MARCELLO ZOTTOLA</a:t>
            </a:r>
          </a:p>
        </p:txBody>
      </p:sp>
      <p:sp>
        <p:nvSpPr>
          <p:cNvPr id="6" name="Slide Number Placeholder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581762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00458262-12C9-419B-AE34-F8DC33E9B2FB}" type="datetime1">
              <a:rPr lang="de-DE" smtClean="0"/>
              <a:t>23.02.2022</a:t>
            </a:fld>
            <a:endParaRPr lang="de-DE"/>
          </a:p>
        </p:txBody>
      </p:sp>
      <p:sp>
        <p:nvSpPr>
          <p:cNvPr id="5" name="Footer Placeholder 4"/>
          <p:cNvSpPr>
            <a:spLocks noGrp="1"/>
          </p:cNvSpPr>
          <p:nvPr>
            <p:ph type="ftr" sz="quarter" idx="11"/>
          </p:nvPr>
        </p:nvSpPr>
        <p:spPr/>
        <p:txBody>
          <a:bodyPr/>
          <a:lstStyle/>
          <a:p>
            <a:r>
              <a:rPr lang="de-DE"/>
              <a:t>MARCELLO ZOTTOLA</a:t>
            </a:r>
          </a:p>
        </p:txBody>
      </p:sp>
      <p:sp>
        <p:nvSpPr>
          <p:cNvPr id="6" name="Slide Number Placeholder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484383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DC81C45A-C2EA-454B-B5BE-6E816622F61B}" type="datetime1">
              <a:rPr lang="de-DE" smtClean="0"/>
              <a:t>23.02.2022</a:t>
            </a:fld>
            <a:endParaRPr lang="de-DE"/>
          </a:p>
        </p:txBody>
      </p:sp>
      <p:sp>
        <p:nvSpPr>
          <p:cNvPr id="6" name="Footer Placeholder 5"/>
          <p:cNvSpPr>
            <a:spLocks noGrp="1"/>
          </p:cNvSpPr>
          <p:nvPr>
            <p:ph type="ftr" sz="quarter" idx="11"/>
          </p:nvPr>
        </p:nvSpPr>
        <p:spPr/>
        <p:txBody>
          <a:bodyPr/>
          <a:lstStyle/>
          <a:p>
            <a:r>
              <a:rPr lang="de-DE"/>
              <a:t>MARCELLO ZOTTOLA</a:t>
            </a:r>
          </a:p>
        </p:txBody>
      </p:sp>
      <p:sp>
        <p:nvSpPr>
          <p:cNvPr id="7" name="Slide Number Placeholder 6"/>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2154929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BA7F4A2-3151-459C-93B3-79675427200A}" type="datetime1">
              <a:rPr lang="de-DE" smtClean="0"/>
              <a:t>23.02.2022</a:t>
            </a:fld>
            <a:endParaRPr lang="de-DE"/>
          </a:p>
        </p:txBody>
      </p:sp>
      <p:sp>
        <p:nvSpPr>
          <p:cNvPr id="8" name="Footer Placeholder 7"/>
          <p:cNvSpPr>
            <a:spLocks noGrp="1"/>
          </p:cNvSpPr>
          <p:nvPr>
            <p:ph type="ftr" sz="quarter" idx="11"/>
          </p:nvPr>
        </p:nvSpPr>
        <p:spPr/>
        <p:txBody>
          <a:bodyPr/>
          <a:lstStyle/>
          <a:p>
            <a:r>
              <a:rPr lang="de-DE"/>
              <a:t>MARCELLO ZOTTOLA</a:t>
            </a:r>
          </a:p>
        </p:txBody>
      </p:sp>
      <p:sp>
        <p:nvSpPr>
          <p:cNvPr id="9" name="Slide Number Placeholder 8"/>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3952253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27BB79D4-FD8F-4CAB-A2E2-88C3AA8E49AF}" type="datetime1">
              <a:rPr lang="de-DE" smtClean="0"/>
              <a:t>23.02.2022</a:t>
            </a:fld>
            <a:endParaRPr lang="de-DE"/>
          </a:p>
        </p:txBody>
      </p:sp>
      <p:sp>
        <p:nvSpPr>
          <p:cNvPr id="4" name="Footer Placeholder 3"/>
          <p:cNvSpPr>
            <a:spLocks noGrp="1"/>
          </p:cNvSpPr>
          <p:nvPr>
            <p:ph type="ftr" sz="quarter" idx="11"/>
          </p:nvPr>
        </p:nvSpPr>
        <p:spPr/>
        <p:txBody>
          <a:bodyPr/>
          <a:lstStyle/>
          <a:p>
            <a:r>
              <a:rPr lang="de-DE"/>
              <a:t>MARCELLO ZOTTOLA</a:t>
            </a:r>
          </a:p>
        </p:txBody>
      </p:sp>
      <p:sp>
        <p:nvSpPr>
          <p:cNvPr id="5" name="Slide Number Placeholder 4"/>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3442425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17A469-042C-4658-9C48-0B9B9F69C8B9}" type="datetime1">
              <a:rPr lang="de-DE" smtClean="0"/>
              <a:t>23.02.2022</a:t>
            </a:fld>
            <a:endParaRPr lang="de-DE"/>
          </a:p>
        </p:txBody>
      </p:sp>
      <p:sp>
        <p:nvSpPr>
          <p:cNvPr id="3" name="Footer Placeholder 2"/>
          <p:cNvSpPr>
            <a:spLocks noGrp="1"/>
          </p:cNvSpPr>
          <p:nvPr>
            <p:ph type="ftr" sz="quarter" idx="11"/>
          </p:nvPr>
        </p:nvSpPr>
        <p:spPr/>
        <p:txBody>
          <a:bodyPr/>
          <a:lstStyle/>
          <a:p>
            <a:r>
              <a:rPr lang="de-DE"/>
              <a:t>MARCELLO ZOTTOLA</a:t>
            </a:r>
          </a:p>
        </p:txBody>
      </p:sp>
      <p:sp>
        <p:nvSpPr>
          <p:cNvPr id="4" name="Slide Number Placeholder 3"/>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3813171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BCB13B-35CA-4861-B893-251EDB8B2E80}" type="datetime1">
              <a:rPr lang="de-DE" smtClean="0"/>
              <a:t>23.02.2022</a:t>
            </a:fld>
            <a:endParaRPr lang="de-DE"/>
          </a:p>
        </p:txBody>
      </p:sp>
      <p:sp>
        <p:nvSpPr>
          <p:cNvPr id="6" name="Footer Placeholder 5"/>
          <p:cNvSpPr>
            <a:spLocks noGrp="1"/>
          </p:cNvSpPr>
          <p:nvPr>
            <p:ph type="ftr" sz="quarter" idx="11"/>
          </p:nvPr>
        </p:nvSpPr>
        <p:spPr/>
        <p:txBody>
          <a:bodyPr/>
          <a:lstStyle/>
          <a:p>
            <a:r>
              <a:rPr lang="de-DE"/>
              <a:t>MARCELLO ZOTTOLA</a:t>
            </a:r>
          </a:p>
        </p:txBody>
      </p:sp>
      <p:sp>
        <p:nvSpPr>
          <p:cNvPr id="7" name="Slide Number Placeholder 6"/>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3133806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A986B03-FBBC-444A-87C7-9526DDD6DB42}" type="datetime1">
              <a:rPr lang="de-DE" smtClean="0"/>
              <a:t>23.02.2022</a:t>
            </a:fld>
            <a:endParaRPr lang="de-DE"/>
          </a:p>
        </p:txBody>
      </p:sp>
      <p:sp>
        <p:nvSpPr>
          <p:cNvPr id="6" name="Footer Placeholder 5"/>
          <p:cNvSpPr>
            <a:spLocks noGrp="1"/>
          </p:cNvSpPr>
          <p:nvPr>
            <p:ph type="ftr" sz="quarter" idx="11"/>
          </p:nvPr>
        </p:nvSpPr>
        <p:spPr/>
        <p:txBody>
          <a:bodyPr/>
          <a:lstStyle/>
          <a:p>
            <a:r>
              <a:rPr lang="de-DE"/>
              <a:t>MARCELLO ZOTTOLA</a:t>
            </a:r>
          </a:p>
        </p:txBody>
      </p:sp>
      <p:sp>
        <p:nvSpPr>
          <p:cNvPr id="7" name="Slide Number Placeholder 6"/>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3615982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2748E0-7E42-46A0-90E2-91E5F35157F9}" type="datetime1">
              <a:rPr lang="de-DE" smtClean="0"/>
              <a:t>23.02.2022</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MARCELLO ZOTTOLA</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CD45B7-DFE2-4393-8D37-380FC36BF3AA}" type="slidenum">
              <a:rPr lang="de-DE" smtClean="0"/>
              <a:t>‹N›</a:t>
            </a:fld>
            <a:endParaRPr lang="de-DE"/>
          </a:p>
        </p:txBody>
      </p:sp>
    </p:spTree>
    <p:extLst>
      <p:ext uri="{BB962C8B-B14F-4D97-AF65-F5344CB8AC3E}">
        <p14:creationId xmlns:p14="http://schemas.microsoft.com/office/powerpoint/2010/main" val="31100639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a:extLst>
              <a:ext uri="{FF2B5EF4-FFF2-40B4-BE49-F238E27FC236}">
                <a16:creationId xmlns:a16="http://schemas.microsoft.com/office/drawing/2014/main" id="{BC5696A4-9A14-42F7-89BA-DC96BD72B525}"/>
              </a:ext>
            </a:extLst>
          </p:cNvPr>
          <p:cNvSpPr txBox="1"/>
          <p:nvPr/>
        </p:nvSpPr>
        <p:spPr>
          <a:xfrm>
            <a:off x="463550" y="469900"/>
            <a:ext cx="5168900"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4400" b="1" i="1" dirty="0">
                <a:latin typeface="Arial"/>
                <a:cs typeface="Arial"/>
              </a:rPr>
              <a:t>Marcello Zottola</a:t>
            </a:r>
          </a:p>
        </p:txBody>
      </p:sp>
      <p:sp>
        <p:nvSpPr>
          <p:cNvPr id="13" name="CasellaDiTesto 12">
            <a:extLst>
              <a:ext uri="{FF2B5EF4-FFF2-40B4-BE49-F238E27FC236}">
                <a16:creationId xmlns:a16="http://schemas.microsoft.com/office/drawing/2014/main" id="{8EDC97F7-02F0-4EEE-A14F-18C79F2BEE80}"/>
              </a:ext>
            </a:extLst>
          </p:cNvPr>
          <p:cNvSpPr txBox="1"/>
          <p:nvPr/>
        </p:nvSpPr>
        <p:spPr>
          <a:xfrm>
            <a:off x="1063560" y="2484011"/>
            <a:ext cx="10064880" cy="20621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it-IT" sz="3200" dirty="0">
                <a:latin typeface="Arial" panose="020B0604020202020204" pitchFamily="34" charset="0"/>
                <a:cs typeface="Arial" panose="020B0604020202020204" pitchFamily="34" charset="0"/>
              </a:rPr>
              <a:t>Legge 30/12/2021, n. 234</a:t>
            </a:r>
          </a:p>
          <a:p>
            <a:pPr algn="ctr"/>
            <a:r>
              <a:rPr lang="it-IT" sz="3200" dirty="0">
                <a:latin typeface="Arial" panose="020B0604020202020204" pitchFamily="34" charset="0"/>
                <a:cs typeface="Arial" panose="020B0604020202020204" pitchFamily="34" charset="0"/>
              </a:rPr>
              <a:t>Bilancio di previsione dello Stato per l'anno finanziario 2022 e bilancio pluriennale per il triennio 2022-2024.</a:t>
            </a:r>
          </a:p>
          <a:p>
            <a:pPr algn="ctr"/>
            <a:r>
              <a:rPr lang="it-IT" sz="3200" dirty="0">
                <a:latin typeface="Arial" panose="020B0604020202020204" pitchFamily="34" charset="0"/>
                <a:cs typeface="Arial" panose="020B0604020202020204" pitchFamily="34" charset="0"/>
              </a:rPr>
              <a:t>Pubblicata nella </a:t>
            </a:r>
            <a:r>
              <a:rPr lang="it-IT" sz="3200" dirty="0" err="1">
                <a:latin typeface="Arial" panose="020B0604020202020204" pitchFamily="34" charset="0"/>
                <a:cs typeface="Arial" panose="020B0604020202020204" pitchFamily="34" charset="0"/>
              </a:rPr>
              <a:t>Gazz</a:t>
            </a:r>
            <a:r>
              <a:rPr lang="it-IT" sz="3200" dirty="0">
                <a:latin typeface="Arial" panose="020B0604020202020204" pitchFamily="34" charset="0"/>
                <a:cs typeface="Arial" panose="020B0604020202020204" pitchFamily="34" charset="0"/>
              </a:rPr>
              <a:t>. Uff. 31 dicembre 2021</a:t>
            </a:r>
          </a:p>
        </p:txBody>
      </p:sp>
      <p:sp>
        <p:nvSpPr>
          <p:cNvPr id="2" name="Segnaposto piè di pagina 1">
            <a:extLst>
              <a:ext uri="{FF2B5EF4-FFF2-40B4-BE49-F238E27FC236}">
                <a16:creationId xmlns:a16="http://schemas.microsoft.com/office/drawing/2014/main" id="{C189C39C-8AB8-4FBC-8EEE-1AC2B5D7A592}"/>
              </a:ext>
            </a:extLst>
          </p:cNvPr>
          <p:cNvSpPr>
            <a:spLocks noGrp="1"/>
          </p:cNvSpPr>
          <p:nvPr>
            <p:ph type="ftr" sz="quarter" idx="11"/>
          </p:nvPr>
        </p:nvSpPr>
        <p:spPr/>
        <p:txBody>
          <a:bodyPr/>
          <a:lstStyle/>
          <a:p>
            <a:r>
              <a:rPr lang="de-DE"/>
              <a:t>MARCELLO ZOTTOLA</a:t>
            </a:r>
          </a:p>
        </p:txBody>
      </p:sp>
      <p:sp>
        <p:nvSpPr>
          <p:cNvPr id="4" name="Segnaposto numero diapositiva 3">
            <a:extLst>
              <a:ext uri="{FF2B5EF4-FFF2-40B4-BE49-F238E27FC236}">
                <a16:creationId xmlns:a16="http://schemas.microsoft.com/office/drawing/2014/main" id="{99AB4862-237A-4E84-BC1E-050A1C0617F3}"/>
              </a:ext>
            </a:extLst>
          </p:cNvPr>
          <p:cNvSpPr>
            <a:spLocks noGrp="1"/>
          </p:cNvSpPr>
          <p:nvPr>
            <p:ph type="sldNum" sz="quarter" idx="12"/>
          </p:nvPr>
        </p:nvSpPr>
        <p:spPr/>
        <p:txBody>
          <a:bodyPr/>
          <a:lstStyle/>
          <a:p>
            <a:fld id="{66CD45B7-DFE2-4393-8D37-380FC36BF3AA}" type="slidenum">
              <a:rPr lang="de-DE" smtClean="0"/>
              <a:t>1</a:t>
            </a:fld>
            <a:endParaRPr lang="de-DE"/>
          </a:p>
        </p:txBody>
      </p:sp>
    </p:spTree>
    <p:extLst>
      <p:ext uri="{BB962C8B-B14F-4D97-AF65-F5344CB8AC3E}">
        <p14:creationId xmlns:p14="http://schemas.microsoft.com/office/powerpoint/2010/main" val="3293914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C19BF2-75CE-4DD6-9BDF-B2010C5C358B}"/>
              </a:ext>
            </a:extLst>
          </p:cNvPr>
          <p:cNvSpPr>
            <a:spLocks noGrp="1"/>
          </p:cNvSpPr>
          <p:nvPr>
            <p:ph type="title"/>
          </p:nvPr>
        </p:nvSpPr>
        <p:spPr>
          <a:xfrm>
            <a:off x="838200" y="365126"/>
            <a:ext cx="10515600" cy="1152590"/>
          </a:xfrm>
        </p:spPr>
        <p:txBody>
          <a:bodyPr>
            <a:normAutofit/>
          </a:bodyPr>
          <a:lstStyle/>
          <a:p>
            <a:pPr algn="ctr"/>
            <a:r>
              <a:rPr lang="it-IT" b="1" dirty="0">
                <a:solidFill>
                  <a:schemeClr val="accent1">
                    <a:lumMod val="75000"/>
                  </a:schemeClr>
                </a:solidFill>
                <a:latin typeface="Arial" panose="020B0604020202020204" pitchFamily="34" charset="0"/>
                <a:cs typeface="Arial" panose="020B0604020202020204" pitchFamily="34" charset="0"/>
              </a:rPr>
              <a:t>LB 2022 RIGENERAZIONE URBANA</a:t>
            </a:r>
            <a:endParaRPr lang="it-IT" dirty="0">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F77B59D2-6634-4869-930E-8CD9D6CFDAFB}"/>
              </a:ext>
            </a:extLst>
          </p:cNvPr>
          <p:cNvSpPr>
            <a:spLocks noGrp="1"/>
          </p:cNvSpPr>
          <p:nvPr>
            <p:ph idx="1"/>
          </p:nvPr>
        </p:nvSpPr>
        <p:spPr>
          <a:xfrm>
            <a:off x="1055802" y="1297072"/>
            <a:ext cx="10297998" cy="4421171"/>
          </a:xfrm>
        </p:spPr>
        <p:txBody>
          <a:bodyPr>
            <a:normAutofit/>
          </a:bodyPr>
          <a:lstStyle/>
          <a:p>
            <a:pPr marL="0" indent="0" algn="just">
              <a:buNone/>
            </a:pPr>
            <a:r>
              <a:rPr lang="it-IT" b="1" dirty="0">
                <a:solidFill>
                  <a:schemeClr val="accent1">
                    <a:lumMod val="75000"/>
                  </a:schemeClr>
                </a:solidFill>
                <a:latin typeface="Arial" panose="020B0604020202020204" pitchFamily="34" charset="0"/>
                <a:cs typeface="Arial" panose="020B0604020202020204" pitchFamily="34" charset="0"/>
              </a:rPr>
              <a:t>Cup Tipologie di opere 1) e 2) </a:t>
            </a:r>
            <a:r>
              <a:rPr lang="it-IT" b="1" dirty="0">
                <a:latin typeface="Arial" panose="020B0604020202020204" pitchFamily="34" charset="0"/>
                <a:cs typeface="Arial" panose="020B0604020202020204" pitchFamily="34" charset="0"/>
              </a:rPr>
              <a:t>:</a:t>
            </a:r>
          </a:p>
          <a:p>
            <a:pPr marL="0" indent="0" algn="just">
              <a:buNone/>
            </a:pPr>
            <a:endParaRPr lang="it-IT" b="1" dirty="0">
              <a:latin typeface="Arial" panose="020B0604020202020204" pitchFamily="34" charset="0"/>
              <a:cs typeface="Arial" panose="020B0604020202020204" pitchFamily="34" charset="0"/>
            </a:endParaRPr>
          </a:p>
        </p:txBody>
      </p:sp>
      <p:sp>
        <p:nvSpPr>
          <p:cNvPr id="4" name="Segnaposto piè di pagina 3">
            <a:extLst>
              <a:ext uri="{FF2B5EF4-FFF2-40B4-BE49-F238E27FC236}">
                <a16:creationId xmlns:a16="http://schemas.microsoft.com/office/drawing/2014/main" id="{F5EB8EA1-78BE-4223-ADD8-9B5A65DBCC69}"/>
              </a:ext>
            </a:extLst>
          </p:cNvPr>
          <p:cNvSpPr>
            <a:spLocks noGrp="1"/>
          </p:cNvSpPr>
          <p:nvPr>
            <p:ph type="ftr" sz="quarter" idx="11"/>
          </p:nvPr>
        </p:nvSpPr>
        <p:spPr/>
        <p:txBody>
          <a:bodyPr/>
          <a:lstStyle/>
          <a:p>
            <a:r>
              <a:rPr lang="de-DE"/>
              <a:t>MARCELLO ZOTTOLA</a:t>
            </a:r>
          </a:p>
        </p:txBody>
      </p:sp>
      <p:sp>
        <p:nvSpPr>
          <p:cNvPr id="5" name="Segnaposto numero diapositiva 4">
            <a:extLst>
              <a:ext uri="{FF2B5EF4-FFF2-40B4-BE49-F238E27FC236}">
                <a16:creationId xmlns:a16="http://schemas.microsoft.com/office/drawing/2014/main" id="{430A682B-AAE2-4991-A27D-B27DB078CF3C}"/>
              </a:ext>
            </a:extLst>
          </p:cNvPr>
          <p:cNvSpPr>
            <a:spLocks noGrp="1"/>
          </p:cNvSpPr>
          <p:nvPr>
            <p:ph type="sldNum" sz="quarter" idx="12"/>
          </p:nvPr>
        </p:nvSpPr>
        <p:spPr/>
        <p:txBody>
          <a:bodyPr/>
          <a:lstStyle/>
          <a:p>
            <a:fld id="{66CD45B7-DFE2-4393-8D37-380FC36BF3AA}" type="slidenum">
              <a:rPr lang="de-DE" smtClean="0"/>
              <a:t>10</a:t>
            </a:fld>
            <a:endParaRPr lang="de-DE"/>
          </a:p>
        </p:txBody>
      </p:sp>
      <p:graphicFrame>
        <p:nvGraphicFramePr>
          <p:cNvPr id="6" name="Tabella 5">
            <a:extLst>
              <a:ext uri="{FF2B5EF4-FFF2-40B4-BE49-F238E27FC236}">
                <a16:creationId xmlns:a16="http://schemas.microsoft.com/office/drawing/2014/main" id="{70B7C687-E976-4055-B173-9A932CE4866A}"/>
              </a:ext>
            </a:extLst>
          </p:cNvPr>
          <p:cNvGraphicFramePr>
            <a:graphicFrameLocks noGrp="1"/>
          </p:cNvGraphicFramePr>
          <p:nvPr>
            <p:extLst>
              <p:ext uri="{D42A27DB-BD31-4B8C-83A1-F6EECF244321}">
                <p14:modId xmlns:p14="http://schemas.microsoft.com/office/powerpoint/2010/main" val="1085976362"/>
              </p:ext>
            </p:extLst>
          </p:nvPr>
        </p:nvGraphicFramePr>
        <p:xfrm>
          <a:off x="1213164" y="1825625"/>
          <a:ext cx="8745647" cy="4351339"/>
        </p:xfrm>
        <a:graphic>
          <a:graphicData uri="http://schemas.openxmlformats.org/drawingml/2006/table">
            <a:tbl>
              <a:tblPr firstRow="1" firstCol="1" bandRow="1">
                <a:tableStyleId>{5C22544A-7EE6-4342-B048-85BDC9FD1C3A}</a:tableStyleId>
              </a:tblPr>
              <a:tblGrid>
                <a:gridCol w="837812">
                  <a:extLst>
                    <a:ext uri="{9D8B030D-6E8A-4147-A177-3AD203B41FA5}">
                      <a16:colId xmlns:a16="http://schemas.microsoft.com/office/drawing/2014/main" val="3647394631"/>
                    </a:ext>
                  </a:extLst>
                </a:gridCol>
                <a:gridCol w="1135915">
                  <a:extLst>
                    <a:ext uri="{9D8B030D-6E8A-4147-A177-3AD203B41FA5}">
                      <a16:colId xmlns:a16="http://schemas.microsoft.com/office/drawing/2014/main" val="4272692215"/>
                    </a:ext>
                  </a:extLst>
                </a:gridCol>
                <a:gridCol w="1146122">
                  <a:extLst>
                    <a:ext uri="{9D8B030D-6E8A-4147-A177-3AD203B41FA5}">
                      <a16:colId xmlns:a16="http://schemas.microsoft.com/office/drawing/2014/main" val="1518496843"/>
                    </a:ext>
                  </a:extLst>
                </a:gridCol>
                <a:gridCol w="1146122">
                  <a:extLst>
                    <a:ext uri="{9D8B030D-6E8A-4147-A177-3AD203B41FA5}">
                      <a16:colId xmlns:a16="http://schemas.microsoft.com/office/drawing/2014/main" val="3690864506"/>
                    </a:ext>
                  </a:extLst>
                </a:gridCol>
                <a:gridCol w="2239838">
                  <a:extLst>
                    <a:ext uri="{9D8B030D-6E8A-4147-A177-3AD203B41FA5}">
                      <a16:colId xmlns:a16="http://schemas.microsoft.com/office/drawing/2014/main" val="3981860952"/>
                    </a:ext>
                  </a:extLst>
                </a:gridCol>
                <a:gridCol w="2239838">
                  <a:extLst>
                    <a:ext uri="{9D8B030D-6E8A-4147-A177-3AD203B41FA5}">
                      <a16:colId xmlns:a16="http://schemas.microsoft.com/office/drawing/2014/main" val="3246761977"/>
                    </a:ext>
                  </a:extLst>
                </a:gridCol>
              </a:tblGrid>
              <a:tr h="261175">
                <a:tc rowSpan="25">
                  <a:txBody>
                    <a:bodyPr/>
                    <a:lstStyle/>
                    <a:p>
                      <a:pPr>
                        <a:lnSpc>
                          <a:spcPct val="107000"/>
                        </a:lnSpc>
                        <a:spcAft>
                          <a:spcPts val="0"/>
                        </a:spcAft>
                      </a:pPr>
                      <a:r>
                        <a:rPr lang="it-IT" sz="800" dirty="0">
                          <a:effectLst/>
                        </a:rPr>
                        <a:t>05</a:t>
                      </a:r>
                      <a:endParaRPr lang="it-I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rowSpan="25">
                  <a:txBody>
                    <a:bodyPr/>
                    <a:lstStyle/>
                    <a:p>
                      <a:pPr>
                        <a:lnSpc>
                          <a:spcPct val="107000"/>
                        </a:lnSpc>
                        <a:spcAft>
                          <a:spcPts val="0"/>
                        </a:spcAft>
                      </a:pPr>
                      <a:r>
                        <a:rPr lang="it-IT" sz="800" dirty="0">
                          <a:effectLst/>
                        </a:rPr>
                        <a:t>infrastrutture sociali</a:t>
                      </a:r>
                      <a:endParaRPr lang="it-I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rowSpan="6">
                  <a:txBody>
                    <a:bodyPr/>
                    <a:lstStyle/>
                    <a:p>
                      <a:pPr>
                        <a:lnSpc>
                          <a:spcPct val="107000"/>
                        </a:lnSpc>
                        <a:spcAft>
                          <a:spcPts val="0"/>
                        </a:spcAft>
                      </a:pPr>
                      <a:r>
                        <a:rPr lang="it-IT" sz="800">
                          <a:effectLst/>
                        </a:rPr>
                        <a:t>08</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rowSpan="6">
                  <a:txBody>
                    <a:bodyPr/>
                    <a:lstStyle/>
                    <a:p>
                      <a:pPr>
                        <a:lnSpc>
                          <a:spcPct val="107000"/>
                        </a:lnSpc>
                        <a:spcAft>
                          <a:spcPts val="0"/>
                        </a:spcAft>
                      </a:pPr>
                      <a:r>
                        <a:rPr lang="it-IT" sz="800">
                          <a:effectLst/>
                        </a:rPr>
                        <a:t>sociali e</a:t>
                      </a:r>
                    </a:p>
                    <a:p>
                      <a:pPr>
                        <a:lnSpc>
                          <a:spcPct val="107000"/>
                        </a:lnSpc>
                        <a:spcAft>
                          <a:spcPts val="0"/>
                        </a:spcAft>
                      </a:pPr>
                      <a:r>
                        <a:rPr lang="it-IT" sz="800">
                          <a:effectLst/>
                        </a:rPr>
                        <a:t>scolastiche</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a:txBody>
                    <a:bodyPr/>
                    <a:lstStyle/>
                    <a:p>
                      <a:pPr>
                        <a:lnSpc>
                          <a:spcPct val="107000"/>
                        </a:lnSpc>
                        <a:spcAft>
                          <a:spcPts val="0"/>
                        </a:spcAft>
                      </a:pPr>
                      <a:r>
                        <a:rPr lang="it-IT" sz="700">
                          <a:effectLst/>
                        </a:rPr>
                        <a:t>081</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a:txBody>
                    <a:bodyPr/>
                    <a:lstStyle/>
                    <a:p>
                      <a:pPr>
                        <a:lnSpc>
                          <a:spcPct val="107000"/>
                        </a:lnSpc>
                        <a:spcAft>
                          <a:spcPts val="0"/>
                        </a:spcAft>
                      </a:pPr>
                      <a:r>
                        <a:rPr lang="it-IT" sz="800">
                          <a:effectLst/>
                        </a:rPr>
                        <a:t>edifici sociali, culturali e assistenziali</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extLst>
                  <a:ext uri="{0D108BD9-81ED-4DB2-BD59-A6C34878D82A}">
                    <a16:rowId xmlns:a16="http://schemas.microsoft.com/office/drawing/2014/main" val="2555258788"/>
                  </a:ext>
                </a:extLst>
              </a:tr>
              <a:tr h="127633">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nSpc>
                          <a:spcPct val="107000"/>
                        </a:lnSpc>
                        <a:spcAft>
                          <a:spcPts val="0"/>
                        </a:spcAft>
                      </a:pPr>
                      <a:r>
                        <a:rPr lang="it-IT" sz="800">
                          <a:effectLst/>
                        </a:rPr>
                        <a:t>082</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a:txBody>
                    <a:bodyPr/>
                    <a:lstStyle/>
                    <a:p>
                      <a:pPr>
                        <a:lnSpc>
                          <a:spcPct val="107000"/>
                        </a:lnSpc>
                        <a:spcAft>
                          <a:spcPts val="0"/>
                        </a:spcAft>
                      </a:pPr>
                      <a:r>
                        <a:rPr lang="it-IT" sz="800">
                          <a:effectLst/>
                        </a:rPr>
                        <a:t>asili nido</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extLst>
                  <a:ext uri="{0D108BD9-81ED-4DB2-BD59-A6C34878D82A}">
                    <a16:rowId xmlns:a16="http://schemas.microsoft.com/office/drawing/2014/main" val="1541770715"/>
                  </a:ext>
                </a:extLst>
              </a:tr>
              <a:tr h="127633">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nSpc>
                          <a:spcPct val="107000"/>
                        </a:lnSpc>
                        <a:spcAft>
                          <a:spcPts val="0"/>
                        </a:spcAft>
                      </a:pPr>
                      <a:r>
                        <a:rPr lang="it-IT" sz="800">
                          <a:effectLst/>
                        </a:rPr>
                        <a:t>083</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a:txBody>
                    <a:bodyPr/>
                    <a:lstStyle/>
                    <a:p>
                      <a:pPr>
                        <a:lnSpc>
                          <a:spcPct val="107000"/>
                        </a:lnSpc>
                        <a:spcAft>
                          <a:spcPts val="0"/>
                        </a:spcAft>
                      </a:pPr>
                      <a:r>
                        <a:rPr lang="it-IT" sz="800">
                          <a:effectLst/>
                        </a:rPr>
                        <a:t>scuole materne</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extLst>
                  <a:ext uri="{0D108BD9-81ED-4DB2-BD59-A6C34878D82A}">
                    <a16:rowId xmlns:a16="http://schemas.microsoft.com/office/drawing/2014/main" val="2904772895"/>
                  </a:ext>
                </a:extLst>
              </a:tr>
              <a:tr h="127633">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nSpc>
                          <a:spcPct val="107000"/>
                        </a:lnSpc>
                        <a:spcAft>
                          <a:spcPts val="0"/>
                        </a:spcAft>
                      </a:pPr>
                      <a:r>
                        <a:rPr lang="it-IT" sz="800">
                          <a:effectLst/>
                        </a:rPr>
                        <a:t>086</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a:txBody>
                    <a:bodyPr/>
                    <a:lstStyle/>
                    <a:p>
                      <a:pPr>
                        <a:lnSpc>
                          <a:spcPct val="107000"/>
                        </a:lnSpc>
                        <a:spcAft>
                          <a:spcPts val="0"/>
                        </a:spcAft>
                      </a:pPr>
                      <a:r>
                        <a:rPr lang="it-IT" sz="800">
                          <a:effectLst/>
                        </a:rPr>
                        <a:t>altri edifici scolastici</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extLst>
                  <a:ext uri="{0D108BD9-81ED-4DB2-BD59-A6C34878D82A}">
                    <a16:rowId xmlns:a16="http://schemas.microsoft.com/office/drawing/2014/main" val="3197644122"/>
                  </a:ext>
                </a:extLst>
              </a:tr>
              <a:tr h="261175">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nSpc>
                          <a:spcPct val="107000"/>
                        </a:lnSpc>
                        <a:spcAft>
                          <a:spcPts val="0"/>
                        </a:spcAft>
                      </a:pPr>
                      <a:r>
                        <a:rPr lang="it-IT" sz="800">
                          <a:effectLst/>
                        </a:rPr>
                        <a:t>087</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a:txBody>
                    <a:bodyPr/>
                    <a:lstStyle/>
                    <a:p>
                      <a:pPr>
                        <a:lnSpc>
                          <a:spcPct val="107000"/>
                        </a:lnSpc>
                        <a:spcAft>
                          <a:spcPts val="0"/>
                        </a:spcAft>
                      </a:pPr>
                      <a:r>
                        <a:rPr lang="it-IT" sz="800">
                          <a:effectLst/>
                        </a:rPr>
                        <a:t>scuole elementari, medie e superiori</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extLst>
                  <a:ext uri="{0D108BD9-81ED-4DB2-BD59-A6C34878D82A}">
                    <a16:rowId xmlns:a16="http://schemas.microsoft.com/office/drawing/2014/main" val="73656174"/>
                  </a:ext>
                </a:extLst>
              </a:tr>
              <a:tr h="127633">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nSpc>
                          <a:spcPct val="107000"/>
                        </a:lnSpc>
                        <a:spcAft>
                          <a:spcPts val="0"/>
                        </a:spcAft>
                      </a:pPr>
                      <a:r>
                        <a:rPr lang="it-IT" sz="800">
                          <a:effectLst/>
                        </a:rPr>
                        <a:t>999</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a:txBody>
                    <a:bodyPr/>
                    <a:lstStyle/>
                    <a:p>
                      <a:pPr>
                        <a:lnSpc>
                          <a:spcPct val="107000"/>
                        </a:lnSpc>
                        <a:spcAft>
                          <a:spcPts val="0"/>
                        </a:spcAft>
                      </a:pPr>
                      <a:r>
                        <a:rPr lang="it-IT" sz="800">
                          <a:effectLst/>
                        </a:rPr>
                        <a:t>altre strutture sociali</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extLst>
                  <a:ext uri="{0D108BD9-81ED-4DB2-BD59-A6C34878D82A}">
                    <a16:rowId xmlns:a16="http://schemas.microsoft.com/office/drawing/2014/main" val="3850640510"/>
                  </a:ext>
                </a:extLst>
              </a:tr>
              <a:tr h="261175">
                <a:tc vMerge="1">
                  <a:txBody>
                    <a:bodyPr/>
                    <a:lstStyle/>
                    <a:p>
                      <a:endParaRPr lang="it-IT"/>
                    </a:p>
                  </a:txBody>
                  <a:tcPr/>
                </a:tc>
                <a:tc vMerge="1">
                  <a:txBody>
                    <a:bodyPr/>
                    <a:lstStyle/>
                    <a:p>
                      <a:endParaRPr lang="it-IT"/>
                    </a:p>
                  </a:txBody>
                  <a:tcPr/>
                </a:tc>
                <a:tc rowSpan="4">
                  <a:txBody>
                    <a:bodyPr/>
                    <a:lstStyle/>
                    <a:p>
                      <a:pPr>
                        <a:lnSpc>
                          <a:spcPct val="107000"/>
                        </a:lnSpc>
                        <a:spcAft>
                          <a:spcPts val="0"/>
                        </a:spcAft>
                      </a:pPr>
                      <a:r>
                        <a:rPr lang="it-IT" sz="800">
                          <a:effectLst/>
                        </a:rPr>
                        <a:t>10</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rowSpan="4">
                  <a:txBody>
                    <a:bodyPr/>
                    <a:lstStyle/>
                    <a:p>
                      <a:pPr>
                        <a:lnSpc>
                          <a:spcPct val="107000"/>
                        </a:lnSpc>
                        <a:spcAft>
                          <a:spcPts val="0"/>
                        </a:spcAft>
                      </a:pPr>
                      <a:r>
                        <a:rPr lang="it-IT" sz="800">
                          <a:effectLst/>
                        </a:rPr>
                        <a:t>abitative</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a:txBody>
                    <a:bodyPr/>
                    <a:lstStyle/>
                    <a:p>
                      <a:pPr>
                        <a:lnSpc>
                          <a:spcPct val="107000"/>
                        </a:lnSpc>
                        <a:spcAft>
                          <a:spcPts val="0"/>
                        </a:spcAft>
                      </a:pPr>
                      <a:r>
                        <a:rPr lang="it-IT" sz="800">
                          <a:effectLst/>
                        </a:rPr>
                        <a:t>103</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a:txBody>
                    <a:bodyPr/>
                    <a:lstStyle/>
                    <a:p>
                      <a:pPr>
                        <a:lnSpc>
                          <a:spcPct val="107000"/>
                        </a:lnSpc>
                        <a:spcAft>
                          <a:spcPts val="0"/>
                        </a:spcAft>
                      </a:pPr>
                      <a:r>
                        <a:rPr lang="it-IT" sz="800">
                          <a:effectLst/>
                        </a:rPr>
                        <a:t>fabbricati residenziali urbani</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extLst>
                  <a:ext uri="{0D108BD9-81ED-4DB2-BD59-A6C34878D82A}">
                    <a16:rowId xmlns:a16="http://schemas.microsoft.com/office/drawing/2014/main" val="1812174287"/>
                  </a:ext>
                </a:extLst>
              </a:tr>
              <a:tr h="261175">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nSpc>
                          <a:spcPct val="107000"/>
                        </a:lnSpc>
                        <a:spcAft>
                          <a:spcPts val="0"/>
                        </a:spcAft>
                      </a:pPr>
                      <a:r>
                        <a:rPr lang="it-IT" sz="800">
                          <a:effectLst/>
                        </a:rPr>
                        <a:t>105</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a:txBody>
                    <a:bodyPr/>
                    <a:lstStyle/>
                    <a:p>
                      <a:pPr>
                        <a:lnSpc>
                          <a:spcPct val="107000"/>
                        </a:lnSpc>
                        <a:spcAft>
                          <a:spcPts val="0"/>
                        </a:spcAft>
                      </a:pPr>
                      <a:r>
                        <a:rPr lang="it-IT" sz="800">
                          <a:effectLst/>
                        </a:rPr>
                        <a:t>infrastrutture civili per complessi residenziali</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extLst>
                  <a:ext uri="{0D108BD9-81ED-4DB2-BD59-A6C34878D82A}">
                    <a16:rowId xmlns:a16="http://schemas.microsoft.com/office/drawing/2014/main" val="4033321000"/>
                  </a:ext>
                </a:extLst>
              </a:tr>
              <a:tr h="127633">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nSpc>
                          <a:spcPct val="107000"/>
                        </a:lnSpc>
                        <a:spcAft>
                          <a:spcPts val="0"/>
                        </a:spcAft>
                      </a:pPr>
                      <a:r>
                        <a:rPr lang="it-IT" sz="800">
                          <a:effectLst/>
                        </a:rPr>
                        <a:t>106</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a:txBody>
                    <a:bodyPr/>
                    <a:lstStyle/>
                    <a:p>
                      <a:pPr>
                        <a:lnSpc>
                          <a:spcPct val="107000"/>
                        </a:lnSpc>
                        <a:spcAft>
                          <a:spcPts val="0"/>
                        </a:spcAft>
                      </a:pPr>
                      <a:r>
                        <a:rPr lang="it-IT" sz="800">
                          <a:effectLst/>
                        </a:rPr>
                        <a:t>residenze per comunità</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extLst>
                  <a:ext uri="{0D108BD9-81ED-4DB2-BD59-A6C34878D82A}">
                    <a16:rowId xmlns:a16="http://schemas.microsoft.com/office/drawing/2014/main" val="3621478099"/>
                  </a:ext>
                </a:extLst>
              </a:tr>
              <a:tr h="127633">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nSpc>
                          <a:spcPct val="107000"/>
                        </a:lnSpc>
                        <a:spcAft>
                          <a:spcPts val="0"/>
                        </a:spcAft>
                      </a:pPr>
                      <a:r>
                        <a:rPr lang="it-IT" sz="800">
                          <a:effectLst/>
                        </a:rPr>
                        <a:t>999</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a:txBody>
                    <a:bodyPr/>
                    <a:lstStyle/>
                    <a:p>
                      <a:pPr>
                        <a:lnSpc>
                          <a:spcPct val="107000"/>
                        </a:lnSpc>
                        <a:spcAft>
                          <a:spcPts val="0"/>
                        </a:spcAft>
                      </a:pPr>
                      <a:r>
                        <a:rPr lang="it-IT" sz="800">
                          <a:effectLst/>
                        </a:rPr>
                        <a:t>altri edifici abitativi</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extLst>
                  <a:ext uri="{0D108BD9-81ED-4DB2-BD59-A6C34878D82A}">
                    <a16:rowId xmlns:a16="http://schemas.microsoft.com/office/drawing/2014/main" val="1295008284"/>
                  </a:ext>
                </a:extLst>
              </a:tr>
              <a:tr h="127633">
                <a:tc vMerge="1">
                  <a:txBody>
                    <a:bodyPr/>
                    <a:lstStyle/>
                    <a:p>
                      <a:endParaRPr lang="it-IT"/>
                    </a:p>
                  </a:txBody>
                  <a:tcPr/>
                </a:tc>
                <a:tc vMerge="1">
                  <a:txBody>
                    <a:bodyPr/>
                    <a:lstStyle/>
                    <a:p>
                      <a:endParaRPr lang="it-IT"/>
                    </a:p>
                  </a:txBody>
                  <a:tcPr/>
                </a:tc>
                <a:tc rowSpan="7">
                  <a:txBody>
                    <a:bodyPr/>
                    <a:lstStyle/>
                    <a:p>
                      <a:pPr>
                        <a:lnSpc>
                          <a:spcPct val="107000"/>
                        </a:lnSpc>
                        <a:spcAft>
                          <a:spcPts val="0"/>
                        </a:spcAft>
                      </a:pPr>
                      <a:r>
                        <a:rPr lang="it-IT" sz="800">
                          <a:effectLst/>
                        </a:rPr>
                        <a:t>11</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rowSpan="7">
                  <a:txBody>
                    <a:bodyPr/>
                    <a:lstStyle/>
                    <a:p>
                      <a:pPr>
                        <a:lnSpc>
                          <a:spcPct val="107000"/>
                        </a:lnSpc>
                        <a:spcAft>
                          <a:spcPts val="0"/>
                        </a:spcAft>
                      </a:pPr>
                      <a:r>
                        <a:rPr lang="it-IT" sz="800">
                          <a:effectLst/>
                        </a:rPr>
                        <a:t>beni culturali</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a:txBody>
                    <a:bodyPr/>
                    <a:lstStyle/>
                    <a:p>
                      <a:pPr>
                        <a:lnSpc>
                          <a:spcPct val="107000"/>
                        </a:lnSpc>
                        <a:spcAft>
                          <a:spcPts val="0"/>
                        </a:spcAft>
                      </a:pPr>
                      <a:r>
                        <a:rPr lang="it-IT" sz="800">
                          <a:effectLst/>
                        </a:rPr>
                        <a:t>093</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a:txBody>
                    <a:bodyPr/>
                    <a:lstStyle/>
                    <a:p>
                      <a:pPr>
                        <a:lnSpc>
                          <a:spcPct val="107000"/>
                        </a:lnSpc>
                        <a:spcAft>
                          <a:spcPts val="0"/>
                        </a:spcAft>
                      </a:pPr>
                      <a:r>
                        <a:rPr lang="it-IT" sz="800">
                          <a:effectLst/>
                        </a:rPr>
                        <a:t>monumenti</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extLst>
                  <a:ext uri="{0D108BD9-81ED-4DB2-BD59-A6C34878D82A}">
                    <a16:rowId xmlns:a16="http://schemas.microsoft.com/office/drawing/2014/main" val="3810057051"/>
                  </a:ext>
                </a:extLst>
              </a:tr>
              <a:tr h="127633">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nSpc>
                          <a:spcPct val="107000"/>
                        </a:lnSpc>
                        <a:spcAft>
                          <a:spcPts val="0"/>
                        </a:spcAft>
                      </a:pPr>
                      <a:r>
                        <a:rPr lang="it-IT" sz="800">
                          <a:effectLst/>
                        </a:rPr>
                        <a:t>095</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a:txBody>
                    <a:bodyPr/>
                    <a:lstStyle/>
                    <a:p>
                      <a:pPr>
                        <a:lnSpc>
                          <a:spcPct val="107000"/>
                        </a:lnSpc>
                        <a:spcAft>
                          <a:spcPts val="0"/>
                        </a:spcAft>
                      </a:pPr>
                      <a:r>
                        <a:rPr lang="it-IT" sz="800">
                          <a:effectLst/>
                        </a:rPr>
                        <a:t>aree archeologiche</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extLst>
                  <a:ext uri="{0D108BD9-81ED-4DB2-BD59-A6C34878D82A}">
                    <a16:rowId xmlns:a16="http://schemas.microsoft.com/office/drawing/2014/main" val="741025230"/>
                  </a:ext>
                </a:extLst>
              </a:tr>
              <a:tr h="347918">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nSpc>
                          <a:spcPct val="107000"/>
                        </a:lnSpc>
                        <a:spcAft>
                          <a:spcPts val="0"/>
                        </a:spcAft>
                      </a:pPr>
                      <a:r>
                        <a:rPr lang="it-IT" sz="800">
                          <a:effectLst/>
                        </a:rPr>
                        <a:t>096</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a:txBody>
                    <a:bodyPr/>
                    <a:lstStyle/>
                    <a:p>
                      <a:pPr>
                        <a:lnSpc>
                          <a:spcPct val="107000"/>
                        </a:lnSpc>
                        <a:spcAft>
                          <a:spcPts val="0"/>
                        </a:spcAft>
                      </a:pPr>
                      <a:r>
                        <a:rPr lang="it-IT" sz="800">
                          <a:effectLst/>
                        </a:rPr>
                        <a:t>restauro e riqualificazione di beni culturali</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extLst>
                  <a:ext uri="{0D108BD9-81ED-4DB2-BD59-A6C34878D82A}">
                    <a16:rowId xmlns:a16="http://schemas.microsoft.com/office/drawing/2014/main" val="1395491946"/>
                  </a:ext>
                </a:extLst>
              </a:tr>
              <a:tr h="127633">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nSpc>
                          <a:spcPct val="107000"/>
                        </a:lnSpc>
                        <a:spcAft>
                          <a:spcPts val="0"/>
                        </a:spcAft>
                      </a:pPr>
                      <a:r>
                        <a:rPr lang="it-IT" sz="800">
                          <a:effectLst/>
                        </a:rPr>
                        <a:t>097</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a:txBody>
                    <a:bodyPr/>
                    <a:lstStyle/>
                    <a:p>
                      <a:pPr>
                        <a:lnSpc>
                          <a:spcPct val="107000"/>
                        </a:lnSpc>
                        <a:spcAft>
                          <a:spcPts val="0"/>
                        </a:spcAft>
                      </a:pPr>
                      <a:r>
                        <a:rPr lang="it-IT" sz="800">
                          <a:effectLst/>
                        </a:rPr>
                        <a:t>musei archivi e biblioteche</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extLst>
                  <a:ext uri="{0D108BD9-81ED-4DB2-BD59-A6C34878D82A}">
                    <a16:rowId xmlns:a16="http://schemas.microsoft.com/office/drawing/2014/main" val="467931317"/>
                  </a:ext>
                </a:extLst>
              </a:tr>
              <a:tr h="127633">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nSpc>
                          <a:spcPct val="107000"/>
                        </a:lnSpc>
                        <a:spcAft>
                          <a:spcPts val="0"/>
                        </a:spcAft>
                      </a:pPr>
                      <a:r>
                        <a:rPr lang="it-IT" sz="800">
                          <a:effectLst/>
                        </a:rPr>
                        <a:t>098</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a:txBody>
                    <a:bodyPr/>
                    <a:lstStyle/>
                    <a:p>
                      <a:pPr>
                        <a:lnSpc>
                          <a:spcPct val="107000"/>
                        </a:lnSpc>
                        <a:spcAft>
                          <a:spcPts val="0"/>
                        </a:spcAft>
                      </a:pPr>
                      <a:r>
                        <a:rPr lang="it-IT" sz="800">
                          <a:effectLst/>
                        </a:rPr>
                        <a:t>patrimonio rurale</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extLst>
                  <a:ext uri="{0D108BD9-81ED-4DB2-BD59-A6C34878D82A}">
                    <a16:rowId xmlns:a16="http://schemas.microsoft.com/office/drawing/2014/main" val="531300624"/>
                  </a:ext>
                </a:extLst>
              </a:tr>
              <a:tr h="127633">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nSpc>
                          <a:spcPct val="107000"/>
                        </a:lnSpc>
                        <a:spcAft>
                          <a:spcPts val="0"/>
                        </a:spcAft>
                      </a:pPr>
                      <a:r>
                        <a:rPr lang="it-IT" sz="800">
                          <a:effectLst/>
                        </a:rPr>
                        <a:t>099</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a:txBody>
                    <a:bodyPr/>
                    <a:lstStyle/>
                    <a:p>
                      <a:pPr>
                        <a:lnSpc>
                          <a:spcPct val="107000"/>
                        </a:lnSpc>
                        <a:spcAft>
                          <a:spcPts val="0"/>
                        </a:spcAft>
                      </a:pPr>
                      <a:r>
                        <a:rPr lang="it-IT" sz="800">
                          <a:effectLst/>
                        </a:rPr>
                        <a:t>beni culturali mobili</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extLst>
                  <a:ext uri="{0D108BD9-81ED-4DB2-BD59-A6C34878D82A}">
                    <a16:rowId xmlns:a16="http://schemas.microsoft.com/office/drawing/2014/main" val="1177992729"/>
                  </a:ext>
                </a:extLst>
              </a:tr>
              <a:tr h="127633">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nSpc>
                          <a:spcPct val="107000"/>
                        </a:lnSpc>
                        <a:spcAft>
                          <a:spcPts val="0"/>
                        </a:spcAft>
                      </a:pPr>
                      <a:r>
                        <a:rPr lang="it-IT" sz="800">
                          <a:effectLst/>
                        </a:rPr>
                        <a:t>999</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a:txBody>
                    <a:bodyPr/>
                    <a:lstStyle/>
                    <a:p>
                      <a:pPr>
                        <a:lnSpc>
                          <a:spcPct val="107000"/>
                        </a:lnSpc>
                        <a:spcAft>
                          <a:spcPts val="0"/>
                        </a:spcAft>
                      </a:pPr>
                      <a:r>
                        <a:rPr lang="it-IT" sz="800">
                          <a:effectLst/>
                        </a:rPr>
                        <a:t>altri beni culturali</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extLst>
                  <a:ext uri="{0D108BD9-81ED-4DB2-BD59-A6C34878D82A}">
                    <a16:rowId xmlns:a16="http://schemas.microsoft.com/office/drawing/2014/main" val="1859755504"/>
                  </a:ext>
                </a:extLst>
              </a:tr>
              <a:tr h="127633">
                <a:tc vMerge="1">
                  <a:txBody>
                    <a:bodyPr/>
                    <a:lstStyle/>
                    <a:p>
                      <a:endParaRPr lang="it-IT"/>
                    </a:p>
                  </a:txBody>
                  <a:tcPr/>
                </a:tc>
                <a:tc vMerge="1">
                  <a:txBody>
                    <a:bodyPr/>
                    <a:lstStyle/>
                    <a:p>
                      <a:endParaRPr lang="it-IT"/>
                    </a:p>
                  </a:txBody>
                  <a:tcPr/>
                </a:tc>
                <a:tc rowSpan="4">
                  <a:txBody>
                    <a:bodyPr/>
                    <a:lstStyle/>
                    <a:p>
                      <a:pPr>
                        <a:lnSpc>
                          <a:spcPct val="107000"/>
                        </a:lnSpc>
                        <a:spcAft>
                          <a:spcPts val="0"/>
                        </a:spcAft>
                      </a:pPr>
                      <a:r>
                        <a:rPr lang="it-IT" sz="800">
                          <a:effectLst/>
                        </a:rPr>
                        <a:t>12</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rowSpan="4">
                  <a:txBody>
                    <a:bodyPr/>
                    <a:lstStyle/>
                    <a:p>
                      <a:pPr>
                        <a:lnSpc>
                          <a:spcPct val="107000"/>
                        </a:lnSpc>
                        <a:spcAft>
                          <a:spcPts val="0"/>
                        </a:spcAft>
                      </a:pPr>
                      <a:r>
                        <a:rPr lang="it-IT" sz="800">
                          <a:effectLst/>
                        </a:rPr>
                        <a:t>sport, spettacolo e tempo libero</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a:txBody>
                    <a:bodyPr/>
                    <a:lstStyle/>
                    <a:p>
                      <a:pPr>
                        <a:lnSpc>
                          <a:spcPct val="107000"/>
                        </a:lnSpc>
                        <a:spcAft>
                          <a:spcPts val="0"/>
                        </a:spcAft>
                      </a:pPr>
                      <a:r>
                        <a:rPr lang="it-IT" sz="800">
                          <a:effectLst/>
                        </a:rPr>
                        <a:t>098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a:txBody>
                    <a:bodyPr/>
                    <a:lstStyle/>
                    <a:p>
                      <a:pPr>
                        <a:lnSpc>
                          <a:spcPct val="107000"/>
                        </a:lnSpc>
                        <a:spcAft>
                          <a:spcPts val="0"/>
                        </a:spcAft>
                      </a:pPr>
                      <a:r>
                        <a:rPr lang="it-IT" sz="800">
                          <a:effectLst/>
                        </a:rPr>
                        <a:t>impianti sportivi</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extLst>
                  <a:ext uri="{0D108BD9-81ED-4DB2-BD59-A6C34878D82A}">
                    <a16:rowId xmlns:a16="http://schemas.microsoft.com/office/drawing/2014/main" val="968051869"/>
                  </a:ext>
                </a:extLst>
              </a:tr>
              <a:tr h="261175">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nSpc>
                          <a:spcPct val="107000"/>
                        </a:lnSpc>
                        <a:spcAft>
                          <a:spcPts val="0"/>
                        </a:spcAft>
                      </a:pPr>
                      <a:r>
                        <a:rPr lang="it-IT" sz="800">
                          <a:effectLst/>
                        </a:rPr>
                        <a:t>100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a:txBody>
                    <a:bodyPr/>
                    <a:lstStyle/>
                    <a:p>
                      <a:pPr>
                        <a:lnSpc>
                          <a:spcPct val="107000"/>
                        </a:lnSpc>
                        <a:spcAft>
                          <a:spcPts val="0"/>
                        </a:spcAft>
                      </a:pPr>
                      <a:r>
                        <a:rPr lang="it-IT" sz="800">
                          <a:effectLst/>
                        </a:rPr>
                        <a:t>teatri ed altre strutture per lo spettacolo</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extLst>
                  <a:ext uri="{0D108BD9-81ED-4DB2-BD59-A6C34878D82A}">
                    <a16:rowId xmlns:a16="http://schemas.microsoft.com/office/drawing/2014/main" val="3080192567"/>
                  </a:ext>
                </a:extLst>
              </a:tr>
              <a:tr h="261175">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nSpc>
                          <a:spcPct val="107000"/>
                        </a:lnSpc>
                        <a:spcAft>
                          <a:spcPts val="0"/>
                        </a:spcAft>
                      </a:pPr>
                      <a:r>
                        <a:rPr lang="it-IT" sz="800">
                          <a:effectLst/>
                        </a:rPr>
                        <a:t>101	</a:t>
                      </a:r>
                    </a:p>
                    <a:p>
                      <a:pPr>
                        <a:lnSpc>
                          <a:spcPct val="107000"/>
                        </a:lnSpc>
                        <a:spcAft>
                          <a:spcPts val="0"/>
                        </a:spcAft>
                      </a:pPr>
                      <a:r>
                        <a:rPr lang="it-IT" sz="800">
                          <a:effectLst/>
                        </a:rPr>
                        <a:t>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a:txBody>
                    <a:bodyPr/>
                    <a:lstStyle/>
                    <a:p>
                      <a:pPr>
                        <a:lnSpc>
                          <a:spcPct val="107000"/>
                        </a:lnSpc>
                        <a:spcAft>
                          <a:spcPts val="0"/>
                        </a:spcAft>
                      </a:pPr>
                      <a:r>
                        <a:rPr lang="it-IT" sz="800">
                          <a:effectLst/>
                        </a:rPr>
                        <a:t>strutture fieristiche e congressuali</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extLst>
                  <a:ext uri="{0D108BD9-81ED-4DB2-BD59-A6C34878D82A}">
                    <a16:rowId xmlns:a16="http://schemas.microsoft.com/office/drawing/2014/main" val="593197215"/>
                  </a:ext>
                </a:extLst>
              </a:tr>
              <a:tr h="127633">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nSpc>
                          <a:spcPct val="107000"/>
                        </a:lnSpc>
                        <a:spcAft>
                          <a:spcPts val="0"/>
                        </a:spcAft>
                      </a:pPr>
                      <a:r>
                        <a:rPr lang="it-IT" sz="800">
                          <a:effectLst/>
                        </a:rPr>
                        <a:t>999</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a:txBody>
                    <a:bodyPr/>
                    <a:lstStyle/>
                    <a:p>
                      <a:pPr>
                        <a:lnSpc>
                          <a:spcPct val="107000"/>
                        </a:lnSpc>
                        <a:spcAft>
                          <a:spcPts val="0"/>
                        </a:spcAft>
                      </a:pPr>
                      <a:r>
                        <a:rPr lang="it-IT" sz="800">
                          <a:effectLst/>
                        </a:rPr>
                        <a:t>altre strutture ricreative</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extLst>
                  <a:ext uri="{0D108BD9-81ED-4DB2-BD59-A6C34878D82A}">
                    <a16:rowId xmlns:a16="http://schemas.microsoft.com/office/drawing/2014/main" val="2266329009"/>
                  </a:ext>
                </a:extLst>
              </a:tr>
              <a:tr h="163086">
                <a:tc vMerge="1">
                  <a:txBody>
                    <a:bodyPr/>
                    <a:lstStyle/>
                    <a:p>
                      <a:endParaRPr lang="it-IT"/>
                    </a:p>
                  </a:txBody>
                  <a:tcPr/>
                </a:tc>
                <a:tc vMerge="1">
                  <a:txBody>
                    <a:bodyPr/>
                    <a:lstStyle/>
                    <a:p>
                      <a:endParaRPr lang="it-IT"/>
                    </a:p>
                  </a:txBody>
                  <a:tcPr/>
                </a:tc>
                <a:tc rowSpan="4">
                  <a:txBody>
                    <a:bodyPr/>
                    <a:lstStyle/>
                    <a:p>
                      <a:pPr>
                        <a:lnSpc>
                          <a:spcPct val="107000"/>
                        </a:lnSpc>
                        <a:spcAft>
                          <a:spcPts val="0"/>
                        </a:spcAft>
                      </a:pPr>
                      <a:r>
                        <a:rPr lang="it-IT" sz="800">
                          <a:effectLst/>
                        </a:rPr>
                        <a:t>99</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rowSpan="4">
                  <a:txBody>
                    <a:bodyPr/>
                    <a:lstStyle/>
                    <a:p>
                      <a:pPr>
                        <a:lnSpc>
                          <a:spcPct val="107000"/>
                        </a:lnSpc>
                        <a:spcAft>
                          <a:spcPts val="0"/>
                        </a:spcAft>
                      </a:pPr>
                      <a:r>
                        <a:rPr lang="it-IT" sz="800">
                          <a:effectLst/>
                        </a:rPr>
                        <a:t>altre infrastrutture sociali</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a:txBody>
                    <a:bodyPr/>
                    <a:lstStyle/>
                    <a:p>
                      <a:pPr>
                        <a:lnSpc>
                          <a:spcPct val="107000"/>
                        </a:lnSpc>
                        <a:spcAft>
                          <a:spcPts val="0"/>
                        </a:spcAft>
                      </a:pPr>
                      <a:r>
                        <a:rPr lang="it-IT" sz="800">
                          <a:effectLst/>
                        </a:rPr>
                        <a:t>191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a:txBody>
                    <a:bodyPr/>
                    <a:lstStyle/>
                    <a:p>
                      <a:pPr>
                        <a:lnSpc>
                          <a:spcPct val="107000"/>
                        </a:lnSpc>
                        <a:spcAft>
                          <a:spcPts val="0"/>
                        </a:spcAft>
                      </a:pPr>
                      <a:r>
                        <a:rPr lang="it-IT" sz="800">
                          <a:effectLst/>
                        </a:rPr>
                        <a:t>arredo urbano</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extLst>
                  <a:ext uri="{0D108BD9-81ED-4DB2-BD59-A6C34878D82A}">
                    <a16:rowId xmlns:a16="http://schemas.microsoft.com/office/drawing/2014/main" val="2478180555"/>
                  </a:ext>
                </a:extLst>
              </a:tr>
              <a:tr h="162141">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nSpc>
                          <a:spcPct val="107000"/>
                        </a:lnSpc>
                        <a:spcAft>
                          <a:spcPts val="0"/>
                        </a:spcAft>
                      </a:pPr>
                      <a:r>
                        <a:rPr lang="it-IT" sz="800">
                          <a:effectLst/>
                        </a:rPr>
                        <a:t>192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a:txBody>
                    <a:bodyPr/>
                    <a:lstStyle/>
                    <a:p>
                      <a:pPr>
                        <a:lnSpc>
                          <a:spcPct val="107000"/>
                        </a:lnSpc>
                        <a:spcAft>
                          <a:spcPts val="0"/>
                        </a:spcAft>
                      </a:pPr>
                      <a:r>
                        <a:rPr lang="it-IT" sz="800">
                          <a:effectLst/>
                        </a:rPr>
                        <a:t>verde pubblico</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extLst>
                  <a:ext uri="{0D108BD9-81ED-4DB2-BD59-A6C34878D82A}">
                    <a16:rowId xmlns:a16="http://schemas.microsoft.com/office/drawing/2014/main" val="2786897173"/>
                  </a:ext>
                </a:extLst>
              </a:tr>
              <a:tr h="162141">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nSpc>
                          <a:spcPct val="107000"/>
                        </a:lnSpc>
                        <a:spcAft>
                          <a:spcPts val="0"/>
                        </a:spcAft>
                      </a:pPr>
                      <a:r>
                        <a:rPr lang="it-IT" sz="800">
                          <a:effectLst/>
                        </a:rPr>
                        <a:t>193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a:txBody>
                    <a:bodyPr/>
                    <a:lstStyle/>
                    <a:p>
                      <a:pPr>
                        <a:lnSpc>
                          <a:spcPct val="107000"/>
                        </a:lnSpc>
                        <a:spcAft>
                          <a:spcPts val="0"/>
                        </a:spcAft>
                      </a:pPr>
                      <a:r>
                        <a:rPr lang="it-IT" sz="800">
                          <a:effectLst/>
                        </a:rPr>
                        <a:t>illuminazione pubblica</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extLst>
                  <a:ext uri="{0D108BD9-81ED-4DB2-BD59-A6C34878D82A}">
                    <a16:rowId xmlns:a16="http://schemas.microsoft.com/office/drawing/2014/main" val="3496634403"/>
                  </a:ext>
                </a:extLst>
              </a:tr>
              <a:tr h="162141">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nSpc>
                          <a:spcPct val="107000"/>
                        </a:lnSpc>
                        <a:spcAft>
                          <a:spcPts val="0"/>
                        </a:spcAft>
                      </a:pPr>
                      <a:r>
                        <a:rPr lang="it-IT" sz="800">
                          <a:effectLst/>
                        </a:rPr>
                        <a:t>999</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tc>
                  <a:txBody>
                    <a:bodyPr/>
                    <a:lstStyle/>
                    <a:p>
                      <a:pPr>
                        <a:lnSpc>
                          <a:spcPct val="107000"/>
                        </a:lnSpc>
                        <a:spcAft>
                          <a:spcPts val="0"/>
                        </a:spcAft>
                      </a:pPr>
                      <a:r>
                        <a:rPr lang="it-IT" sz="800" dirty="0">
                          <a:effectLst/>
                        </a:rPr>
                        <a:t>altre infrastrutture</a:t>
                      </a:r>
                      <a:endParaRPr lang="it-I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090" marR="33090" marT="0" marB="0" anchor="ctr"/>
                </a:tc>
                <a:extLst>
                  <a:ext uri="{0D108BD9-81ED-4DB2-BD59-A6C34878D82A}">
                    <a16:rowId xmlns:a16="http://schemas.microsoft.com/office/drawing/2014/main" val="2985233481"/>
                  </a:ext>
                </a:extLst>
              </a:tr>
            </a:tbl>
          </a:graphicData>
        </a:graphic>
      </p:graphicFrame>
    </p:spTree>
    <p:extLst>
      <p:ext uri="{BB962C8B-B14F-4D97-AF65-F5344CB8AC3E}">
        <p14:creationId xmlns:p14="http://schemas.microsoft.com/office/powerpoint/2010/main" val="2017678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C19BF2-75CE-4DD6-9BDF-B2010C5C358B}"/>
              </a:ext>
            </a:extLst>
          </p:cNvPr>
          <p:cNvSpPr>
            <a:spLocks noGrp="1"/>
          </p:cNvSpPr>
          <p:nvPr>
            <p:ph type="title"/>
          </p:nvPr>
        </p:nvSpPr>
        <p:spPr>
          <a:xfrm>
            <a:off x="838200" y="365126"/>
            <a:ext cx="10515600" cy="1152590"/>
          </a:xfrm>
        </p:spPr>
        <p:txBody>
          <a:bodyPr>
            <a:normAutofit/>
          </a:bodyPr>
          <a:lstStyle/>
          <a:p>
            <a:pPr algn="ctr"/>
            <a:r>
              <a:rPr lang="it-IT" b="1" dirty="0">
                <a:solidFill>
                  <a:schemeClr val="accent1">
                    <a:lumMod val="75000"/>
                  </a:schemeClr>
                </a:solidFill>
                <a:latin typeface="Arial" panose="020B0604020202020204" pitchFamily="34" charset="0"/>
                <a:cs typeface="Arial" panose="020B0604020202020204" pitchFamily="34" charset="0"/>
              </a:rPr>
              <a:t>LB 2022 RIGENERAZIONE URBANA</a:t>
            </a:r>
            <a:endParaRPr lang="it-IT" dirty="0">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F77B59D2-6634-4869-930E-8CD9D6CFDAFB}"/>
              </a:ext>
            </a:extLst>
          </p:cNvPr>
          <p:cNvSpPr>
            <a:spLocks noGrp="1"/>
          </p:cNvSpPr>
          <p:nvPr>
            <p:ph idx="1"/>
          </p:nvPr>
        </p:nvSpPr>
        <p:spPr>
          <a:xfrm>
            <a:off x="1055802" y="1432874"/>
            <a:ext cx="10297998" cy="4421171"/>
          </a:xfrm>
        </p:spPr>
        <p:txBody>
          <a:bodyPr>
            <a:normAutofit/>
          </a:bodyPr>
          <a:lstStyle/>
          <a:p>
            <a:pPr marL="0" indent="0" algn="just">
              <a:buNone/>
            </a:pPr>
            <a:r>
              <a:rPr lang="it-IT" b="1" dirty="0">
                <a:solidFill>
                  <a:schemeClr val="accent1">
                    <a:lumMod val="75000"/>
                  </a:schemeClr>
                </a:solidFill>
                <a:latin typeface="Arial" panose="020B0604020202020204" pitchFamily="34" charset="0"/>
                <a:cs typeface="Arial" panose="020B0604020202020204" pitchFamily="34" charset="0"/>
              </a:rPr>
              <a:t>Cup Tipologie di opere 3)mobilità sostenibile</a:t>
            </a:r>
            <a:r>
              <a:rPr lang="it-IT" b="1" dirty="0">
                <a:latin typeface="Arial" panose="020B0604020202020204" pitchFamily="34" charset="0"/>
                <a:cs typeface="Arial" panose="020B0604020202020204" pitchFamily="34" charset="0"/>
              </a:rPr>
              <a:t>:</a:t>
            </a:r>
          </a:p>
          <a:p>
            <a:pPr marL="0" indent="0" algn="just">
              <a:buNone/>
            </a:pPr>
            <a:endParaRPr lang="it-IT" b="1" dirty="0">
              <a:latin typeface="Arial" panose="020B0604020202020204" pitchFamily="34" charset="0"/>
              <a:cs typeface="Arial" panose="020B0604020202020204" pitchFamily="34" charset="0"/>
            </a:endParaRPr>
          </a:p>
        </p:txBody>
      </p:sp>
      <p:sp>
        <p:nvSpPr>
          <p:cNvPr id="4" name="Segnaposto piè di pagina 3">
            <a:extLst>
              <a:ext uri="{FF2B5EF4-FFF2-40B4-BE49-F238E27FC236}">
                <a16:creationId xmlns:a16="http://schemas.microsoft.com/office/drawing/2014/main" id="{F5EB8EA1-78BE-4223-ADD8-9B5A65DBCC69}"/>
              </a:ext>
            </a:extLst>
          </p:cNvPr>
          <p:cNvSpPr>
            <a:spLocks noGrp="1"/>
          </p:cNvSpPr>
          <p:nvPr>
            <p:ph type="ftr" sz="quarter" idx="11"/>
          </p:nvPr>
        </p:nvSpPr>
        <p:spPr/>
        <p:txBody>
          <a:bodyPr/>
          <a:lstStyle/>
          <a:p>
            <a:r>
              <a:rPr lang="de-DE"/>
              <a:t>MARCELLO ZOTTOLA</a:t>
            </a:r>
          </a:p>
        </p:txBody>
      </p:sp>
      <p:sp>
        <p:nvSpPr>
          <p:cNvPr id="5" name="Segnaposto numero diapositiva 4">
            <a:extLst>
              <a:ext uri="{FF2B5EF4-FFF2-40B4-BE49-F238E27FC236}">
                <a16:creationId xmlns:a16="http://schemas.microsoft.com/office/drawing/2014/main" id="{430A682B-AAE2-4991-A27D-B27DB078CF3C}"/>
              </a:ext>
            </a:extLst>
          </p:cNvPr>
          <p:cNvSpPr>
            <a:spLocks noGrp="1"/>
          </p:cNvSpPr>
          <p:nvPr>
            <p:ph type="sldNum" sz="quarter" idx="12"/>
          </p:nvPr>
        </p:nvSpPr>
        <p:spPr/>
        <p:txBody>
          <a:bodyPr/>
          <a:lstStyle/>
          <a:p>
            <a:fld id="{66CD45B7-DFE2-4393-8D37-380FC36BF3AA}" type="slidenum">
              <a:rPr lang="de-DE" smtClean="0"/>
              <a:t>11</a:t>
            </a:fld>
            <a:endParaRPr lang="de-DE"/>
          </a:p>
        </p:txBody>
      </p:sp>
      <p:graphicFrame>
        <p:nvGraphicFramePr>
          <p:cNvPr id="7" name="Tabella 6">
            <a:extLst>
              <a:ext uri="{FF2B5EF4-FFF2-40B4-BE49-F238E27FC236}">
                <a16:creationId xmlns:a16="http://schemas.microsoft.com/office/drawing/2014/main" id="{9F065692-2D8B-4AE9-A9CC-B186641A2FA5}"/>
              </a:ext>
            </a:extLst>
          </p:cNvPr>
          <p:cNvGraphicFramePr>
            <a:graphicFrameLocks noGrp="1"/>
          </p:cNvGraphicFramePr>
          <p:nvPr>
            <p:extLst>
              <p:ext uri="{D42A27DB-BD31-4B8C-83A1-F6EECF244321}">
                <p14:modId xmlns:p14="http://schemas.microsoft.com/office/powerpoint/2010/main" val="693967419"/>
              </p:ext>
            </p:extLst>
          </p:nvPr>
        </p:nvGraphicFramePr>
        <p:xfrm>
          <a:off x="1285592" y="2136617"/>
          <a:ext cx="8999146" cy="3811507"/>
        </p:xfrm>
        <a:graphic>
          <a:graphicData uri="http://schemas.openxmlformats.org/drawingml/2006/table">
            <a:tbl>
              <a:tblPr firstRow="1" firstCol="1" bandRow="1">
                <a:tableStyleId>{5C22544A-7EE6-4342-B048-85BDC9FD1C3A}</a:tableStyleId>
              </a:tblPr>
              <a:tblGrid>
                <a:gridCol w="915192">
                  <a:extLst>
                    <a:ext uri="{9D8B030D-6E8A-4147-A177-3AD203B41FA5}">
                      <a16:colId xmlns:a16="http://schemas.microsoft.com/office/drawing/2014/main" val="1326855572"/>
                    </a:ext>
                  </a:extLst>
                </a:gridCol>
                <a:gridCol w="1052184">
                  <a:extLst>
                    <a:ext uri="{9D8B030D-6E8A-4147-A177-3AD203B41FA5}">
                      <a16:colId xmlns:a16="http://schemas.microsoft.com/office/drawing/2014/main" val="2671995935"/>
                    </a:ext>
                  </a:extLst>
                </a:gridCol>
                <a:gridCol w="1215714">
                  <a:extLst>
                    <a:ext uri="{9D8B030D-6E8A-4147-A177-3AD203B41FA5}">
                      <a16:colId xmlns:a16="http://schemas.microsoft.com/office/drawing/2014/main" val="141811411"/>
                    </a:ext>
                  </a:extLst>
                </a:gridCol>
                <a:gridCol w="1215714">
                  <a:extLst>
                    <a:ext uri="{9D8B030D-6E8A-4147-A177-3AD203B41FA5}">
                      <a16:colId xmlns:a16="http://schemas.microsoft.com/office/drawing/2014/main" val="2100074806"/>
                    </a:ext>
                  </a:extLst>
                </a:gridCol>
                <a:gridCol w="2300171">
                  <a:extLst>
                    <a:ext uri="{9D8B030D-6E8A-4147-A177-3AD203B41FA5}">
                      <a16:colId xmlns:a16="http://schemas.microsoft.com/office/drawing/2014/main" val="81665747"/>
                    </a:ext>
                  </a:extLst>
                </a:gridCol>
                <a:gridCol w="2300171">
                  <a:extLst>
                    <a:ext uri="{9D8B030D-6E8A-4147-A177-3AD203B41FA5}">
                      <a16:colId xmlns:a16="http://schemas.microsoft.com/office/drawing/2014/main" val="2107630859"/>
                    </a:ext>
                  </a:extLst>
                </a:gridCol>
              </a:tblGrid>
              <a:tr h="428603">
                <a:tc>
                  <a:txBody>
                    <a:bodyPr/>
                    <a:lstStyle/>
                    <a:p>
                      <a:pPr algn="ctr">
                        <a:lnSpc>
                          <a:spcPct val="107000"/>
                        </a:lnSpc>
                        <a:spcAft>
                          <a:spcPts val="0"/>
                        </a:spcAft>
                      </a:pPr>
                      <a:r>
                        <a:rPr lang="it-IT" sz="1100">
                          <a:effectLst/>
                        </a:rPr>
                        <a:t>codice settore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it-IT" sz="1100">
                          <a:effectLst/>
                        </a:rPr>
                        <a:t>Descrizione settore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it-IT" sz="1100">
                          <a:effectLst/>
                        </a:rPr>
                        <a:t>codice sottosettore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it-IT" sz="1100">
                          <a:effectLst/>
                        </a:rPr>
                        <a:t>descrizione sottosettore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it-IT" sz="1100">
                          <a:effectLst/>
                        </a:rPr>
                        <a:t>codice categoria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it-IT" sz="1100">
                          <a:effectLst/>
                        </a:rPr>
                        <a:t>descrizione categoria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43393025"/>
                  </a:ext>
                </a:extLst>
              </a:tr>
              <a:tr h="206648">
                <a:tc rowSpan="7">
                  <a:txBody>
                    <a:bodyPr/>
                    <a:lstStyle/>
                    <a:p>
                      <a:pPr>
                        <a:lnSpc>
                          <a:spcPct val="107000"/>
                        </a:lnSpc>
                        <a:spcAft>
                          <a:spcPts val="0"/>
                        </a:spcAft>
                      </a:pPr>
                      <a:r>
                        <a:rPr lang="it-IT" sz="1100" dirty="0">
                          <a:effectLst/>
                        </a:rPr>
                        <a:t>01</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rowSpan="7">
                  <a:txBody>
                    <a:bodyPr/>
                    <a:lstStyle/>
                    <a:p>
                      <a:pPr>
                        <a:lnSpc>
                          <a:spcPct val="107000"/>
                        </a:lnSpc>
                        <a:spcAft>
                          <a:spcPts val="0"/>
                        </a:spcAft>
                      </a:pPr>
                      <a:r>
                        <a:rPr lang="it-IT" sz="1100">
                          <a:effectLst/>
                        </a:rPr>
                        <a:t>infrastrutture di trasporto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it-IT" sz="1100">
                          <a:effectLst/>
                        </a:rPr>
                        <a:t> 01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it-IT" sz="1100">
                          <a:effectLst/>
                        </a:rPr>
                        <a:t> stradali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it-IT" sz="1100">
                          <a:effectLst/>
                        </a:rPr>
                        <a:t>014</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it-IT" sz="1100">
                          <a:effectLst/>
                        </a:rPr>
                        <a:t>piste ciclabili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014199857"/>
                  </a:ext>
                </a:extLst>
              </a:tr>
              <a:tr h="422863">
                <a:tc vMerge="1">
                  <a:txBody>
                    <a:bodyPr/>
                    <a:lstStyle/>
                    <a:p>
                      <a:endParaRPr lang="it-IT"/>
                    </a:p>
                  </a:txBody>
                  <a:tcPr/>
                </a:tc>
                <a:tc vMerge="1">
                  <a:txBody>
                    <a:bodyPr/>
                    <a:lstStyle/>
                    <a:p>
                      <a:endParaRPr lang="it-IT"/>
                    </a:p>
                  </a:txBody>
                  <a:tcPr/>
                </a:tc>
                <a:tc rowSpan="3">
                  <a:txBody>
                    <a:bodyPr/>
                    <a:lstStyle/>
                    <a:p>
                      <a:pPr>
                        <a:lnSpc>
                          <a:spcPct val="107000"/>
                        </a:lnSpc>
                        <a:spcAft>
                          <a:spcPts val="0"/>
                        </a:spcAft>
                      </a:pPr>
                      <a:r>
                        <a:rPr lang="it-IT" sz="1100">
                          <a:effectLst/>
                        </a:rPr>
                        <a:t>05</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3">
                  <a:txBody>
                    <a:bodyPr/>
                    <a:lstStyle/>
                    <a:p>
                      <a:pPr>
                        <a:lnSpc>
                          <a:spcPct val="107000"/>
                        </a:lnSpc>
                        <a:spcAft>
                          <a:spcPts val="0"/>
                        </a:spcAft>
                      </a:pPr>
                      <a:r>
                        <a:rPr lang="it-IT" sz="1100">
                          <a:effectLst/>
                        </a:rPr>
                        <a:t>trasporto urbano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it-IT" sz="1100">
                          <a:effectLst/>
                        </a:rPr>
                        <a:t>032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it-IT" sz="1100">
                          <a:effectLst/>
                        </a:rPr>
                        <a:t>linee metropolitane e tramviarie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988582783"/>
                  </a:ext>
                </a:extLst>
              </a:tr>
              <a:tr h="639078">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nSpc>
                          <a:spcPct val="107000"/>
                        </a:lnSpc>
                        <a:spcAft>
                          <a:spcPts val="0"/>
                        </a:spcAft>
                      </a:pPr>
                      <a:r>
                        <a:rPr lang="it-IT" sz="1100">
                          <a:effectLst/>
                        </a:rPr>
                        <a:t>036</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it-IT" sz="1100">
                          <a:effectLst/>
                        </a:rPr>
                        <a:t>sistemi integrati e di trasporto intelligenti per la mobilità sostenibile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158017012"/>
                  </a:ext>
                </a:extLst>
              </a:tr>
              <a:tr h="422863">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nSpc>
                          <a:spcPct val="107000"/>
                        </a:lnSpc>
                        <a:spcAft>
                          <a:spcPts val="0"/>
                        </a:spcAft>
                      </a:pPr>
                      <a:r>
                        <a:rPr lang="it-IT" sz="1100">
                          <a:effectLst/>
                        </a:rPr>
                        <a:t>157</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it-IT" sz="1100">
                          <a:effectLst/>
                        </a:rPr>
                        <a:t>sistemi di parcheggio e interscambio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665817978"/>
                  </a:ext>
                </a:extLst>
              </a:tr>
              <a:tr h="206648">
                <a:tc vMerge="1">
                  <a:txBody>
                    <a:bodyPr/>
                    <a:lstStyle/>
                    <a:p>
                      <a:endParaRPr lang="it-IT"/>
                    </a:p>
                  </a:txBody>
                  <a:tcPr/>
                </a:tc>
                <a:tc vMerge="1">
                  <a:txBody>
                    <a:bodyPr/>
                    <a:lstStyle/>
                    <a:p>
                      <a:endParaRPr lang="it-IT"/>
                    </a:p>
                  </a:txBody>
                  <a:tcPr/>
                </a:tc>
                <a:tc rowSpan="3">
                  <a:txBody>
                    <a:bodyPr/>
                    <a:lstStyle/>
                    <a:p>
                      <a:pPr>
                        <a:lnSpc>
                          <a:spcPct val="107000"/>
                        </a:lnSpc>
                        <a:spcAft>
                          <a:spcPts val="0"/>
                        </a:spcAft>
                      </a:pPr>
                      <a:r>
                        <a:rPr lang="it-IT" sz="1100">
                          <a:effectLst/>
                        </a:rPr>
                        <a:t>06</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3">
                  <a:txBody>
                    <a:bodyPr/>
                    <a:lstStyle/>
                    <a:p>
                      <a:pPr>
                        <a:lnSpc>
                          <a:spcPct val="107000"/>
                        </a:lnSpc>
                        <a:spcAft>
                          <a:spcPts val="0"/>
                        </a:spcAft>
                      </a:pPr>
                      <a:r>
                        <a:rPr lang="it-IT" sz="1100">
                          <a:effectLst/>
                        </a:rPr>
                        <a:t>trasporti multimodali e altre modalità di trasporto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it-IT" sz="1100">
                          <a:effectLst/>
                        </a:rPr>
                        <a:t>033</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it-IT" sz="1100">
                          <a:effectLst/>
                        </a:rPr>
                        <a:t>funivie, seggiovie, funicolari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356143014"/>
                  </a:ext>
                </a:extLst>
              </a:tr>
              <a:tr h="422863">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nSpc>
                          <a:spcPct val="107000"/>
                        </a:lnSpc>
                        <a:spcAft>
                          <a:spcPts val="0"/>
                        </a:spcAft>
                      </a:pPr>
                      <a:r>
                        <a:rPr lang="it-IT" sz="1100">
                          <a:effectLst/>
                        </a:rPr>
                        <a:t>034</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it-IT" sz="1100">
                          <a:effectLst/>
                        </a:rPr>
                        <a:t>sistemi di trasporto intelligenti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737192153"/>
                  </a:ext>
                </a:extLst>
              </a:tr>
              <a:tr h="422863">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nSpc>
                          <a:spcPct val="107000"/>
                        </a:lnSpc>
                        <a:spcAft>
                          <a:spcPts val="0"/>
                        </a:spcAft>
                      </a:pPr>
                      <a:r>
                        <a:rPr lang="it-IT" sz="1100">
                          <a:effectLst/>
                        </a:rPr>
                        <a:t>035</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it-IT" sz="1100">
                          <a:effectLst/>
                        </a:rPr>
                        <a:t>trasporti multimodali ed interporti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453693522"/>
                  </a:ext>
                </a:extLst>
              </a:tr>
              <a:tr h="206648">
                <a:tc rowSpan="3">
                  <a:txBody>
                    <a:bodyPr/>
                    <a:lstStyle/>
                    <a:p>
                      <a:pPr>
                        <a:lnSpc>
                          <a:spcPct val="107000"/>
                        </a:lnSpc>
                        <a:spcAft>
                          <a:spcPts val="0"/>
                        </a:spcAft>
                      </a:pPr>
                      <a:r>
                        <a:rPr lang="it-IT" sz="1100">
                          <a:effectLst/>
                        </a:rPr>
                        <a:t>05</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rowSpan="3">
                  <a:txBody>
                    <a:bodyPr/>
                    <a:lstStyle/>
                    <a:p>
                      <a:pPr>
                        <a:lnSpc>
                          <a:spcPct val="107000"/>
                        </a:lnSpc>
                        <a:spcAft>
                          <a:spcPts val="0"/>
                        </a:spcAft>
                      </a:pPr>
                      <a:r>
                        <a:rPr lang="it-IT" sz="1100">
                          <a:effectLst/>
                        </a:rPr>
                        <a:t>infrastrutture sociali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rowSpan="3">
                  <a:txBody>
                    <a:bodyPr/>
                    <a:lstStyle/>
                    <a:p>
                      <a:pPr>
                        <a:lnSpc>
                          <a:spcPct val="107000"/>
                        </a:lnSpc>
                        <a:spcAft>
                          <a:spcPts val="0"/>
                        </a:spcAft>
                      </a:pPr>
                      <a:r>
                        <a:rPr lang="it-IT" sz="1100">
                          <a:effectLst/>
                        </a:rPr>
                        <a:t>99</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rowSpan="3">
                  <a:txBody>
                    <a:bodyPr/>
                    <a:lstStyle/>
                    <a:p>
                      <a:pPr>
                        <a:lnSpc>
                          <a:spcPct val="107000"/>
                        </a:lnSpc>
                        <a:spcAft>
                          <a:spcPts val="0"/>
                        </a:spcAft>
                      </a:pPr>
                      <a:r>
                        <a:rPr lang="it-IT" sz="1100">
                          <a:effectLst/>
                        </a:rPr>
                        <a:t>altre infrastrutture sociali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it-IT" sz="1100">
                          <a:effectLst/>
                        </a:rPr>
                        <a:t>191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it-IT" sz="1100">
                          <a:effectLst/>
                        </a:rPr>
                        <a:t>arredo urbano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881132749"/>
                  </a:ext>
                </a:extLst>
              </a:tr>
              <a:tr h="206648">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nSpc>
                          <a:spcPct val="107000"/>
                        </a:lnSpc>
                        <a:spcAft>
                          <a:spcPts val="0"/>
                        </a:spcAft>
                      </a:pPr>
                      <a:r>
                        <a:rPr lang="it-IT" sz="1100">
                          <a:effectLst/>
                        </a:rPr>
                        <a:t>192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it-IT" sz="1100">
                          <a:effectLst/>
                        </a:rPr>
                        <a:t>verde pubblico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990284453"/>
                  </a:ext>
                </a:extLst>
              </a:tr>
              <a:tr h="225782">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nSpc>
                          <a:spcPct val="107000"/>
                        </a:lnSpc>
                        <a:spcAft>
                          <a:spcPts val="0"/>
                        </a:spcAft>
                      </a:pPr>
                      <a:r>
                        <a:rPr lang="it-IT" sz="1100">
                          <a:effectLst/>
                        </a:rPr>
                        <a:t>193</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it-IT" sz="1100" dirty="0">
                          <a:effectLst/>
                        </a:rPr>
                        <a:t>illuminazione pubblica</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412760416"/>
                  </a:ext>
                </a:extLst>
              </a:tr>
            </a:tbl>
          </a:graphicData>
        </a:graphic>
      </p:graphicFrame>
    </p:spTree>
    <p:extLst>
      <p:ext uri="{BB962C8B-B14F-4D97-AF65-F5344CB8AC3E}">
        <p14:creationId xmlns:p14="http://schemas.microsoft.com/office/powerpoint/2010/main" val="1431799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C19BF2-75CE-4DD6-9BDF-B2010C5C358B}"/>
              </a:ext>
            </a:extLst>
          </p:cNvPr>
          <p:cNvSpPr>
            <a:spLocks noGrp="1"/>
          </p:cNvSpPr>
          <p:nvPr>
            <p:ph type="title"/>
          </p:nvPr>
        </p:nvSpPr>
        <p:spPr>
          <a:xfrm>
            <a:off x="838200" y="365126"/>
            <a:ext cx="10515600" cy="1152590"/>
          </a:xfrm>
        </p:spPr>
        <p:txBody>
          <a:bodyPr>
            <a:normAutofit/>
          </a:bodyPr>
          <a:lstStyle/>
          <a:p>
            <a:pPr algn="ctr"/>
            <a:r>
              <a:rPr lang="it-IT" b="1" dirty="0">
                <a:solidFill>
                  <a:schemeClr val="accent1">
                    <a:lumMod val="75000"/>
                  </a:schemeClr>
                </a:solidFill>
                <a:latin typeface="Arial" panose="020B0604020202020204" pitchFamily="34" charset="0"/>
                <a:cs typeface="Arial" panose="020B0604020202020204" pitchFamily="34" charset="0"/>
              </a:rPr>
              <a:t>LB 2022 RIGENERAZIONE URBANA</a:t>
            </a:r>
            <a:endParaRPr lang="it-IT" dirty="0">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F77B59D2-6634-4869-930E-8CD9D6CFDAFB}"/>
              </a:ext>
            </a:extLst>
          </p:cNvPr>
          <p:cNvSpPr>
            <a:spLocks noGrp="1"/>
          </p:cNvSpPr>
          <p:nvPr>
            <p:ph idx="1"/>
          </p:nvPr>
        </p:nvSpPr>
        <p:spPr>
          <a:xfrm>
            <a:off x="1055802" y="1432874"/>
            <a:ext cx="10297998" cy="4421171"/>
          </a:xfrm>
        </p:spPr>
        <p:txBody>
          <a:bodyPr>
            <a:normAutofit/>
          </a:bodyPr>
          <a:lstStyle/>
          <a:p>
            <a:pPr>
              <a:buFont typeface="Wingdings" panose="05000000000000000000" pitchFamily="2" charset="2"/>
              <a:buChar char="q"/>
            </a:pPr>
            <a:r>
              <a:rPr lang="it-IT" b="1" dirty="0">
                <a:solidFill>
                  <a:schemeClr val="accent1">
                    <a:lumMod val="75000"/>
                  </a:schemeClr>
                </a:solidFill>
                <a:latin typeface="Arial" panose="020B0604020202020204" pitchFamily="34" charset="0"/>
                <a:cs typeface="Arial" panose="020B0604020202020204" pitchFamily="34" charset="0"/>
              </a:rPr>
              <a:t>rigenerazione urbana comma 536</a:t>
            </a:r>
          </a:p>
          <a:p>
            <a:pPr algn="just">
              <a:buFont typeface="Wingdings" panose="05000000000000000000" pitchFamily="2" charset="2"/>
              <a:buChar char="ü"/>
            </a:pPr>
            <a:r>
              <a:rPr lang="it-IT" dirty="0">
                <a:latin typeface="Arial" panose="020B0604020202020204" pitchFamily="34" charset="0"/>
                <a:cs typeface="Arial" panose="020B0604020202020204" pitchFamily="34" charset="0"/>
              </a:rPr>
              <a:t>Domanda tramite GLF entro il termine del 31 marzo 2022;</a:t>
            </a:r>
          </a:p>
          <a:p>
            <a:pPr algn="just">
              <a:buFont typeface="Wingdings" panose="05000000000000000000" pitchFamily="2" charset="2"/>
              <a:buChar char="ü"/>
            </a:pPr>
            <a:r>
              <a:rPr lang="it-IT" dirty="0">
                <a:latin typeface="Arial" panose="020B0604020202020204" pitchFamily="34" charset="0"/>
                <a:cs typeface="Arial" panose="020B0604020202020204" pitchFamily="34" charset="0"/>
              </a:rPr>
              <a:t>Apertura di GLF entro il </a:t>
            </a:r>
            <a:r>
              <a:rPr lang="it-IT" dirty="0">
                <a:solidFill>
                  <a:srgbClr val="FF0000"/>
                </a:solidFill>
                <a:latin typeface="Arial" panose="020B0604020202020204" pitchFamily="34" charset="0"/>
                <a:cs typeface="Arial" panose="020B0604020202020204" pitchFamily="34" charset="0"/>
              </a:rPr>
              <a:t>21</a:t>
            </a:r>
            <a:r>
              <a:rPr lang="it-IT" dirty="0">
                <a:latin typeface="Arial" panose="020B0604020202020204" pitchFamily="34" charset="0"/>
                <a:cs typeface="Arial" panose="020B0604020202020204" pitchFamily="34" charset="0"/>
              </a:rPr>
              <a:t> Febbraio;</a:t>
            </a:r>
          </a:p>
          <a:p>
            <a:pPr algn="just">
              <a:buFont typeface="Wingdings" panose="05000000000000000000" pitchFamily="2" charset="2"/>
              <a:buChar char="ü"/>
            </a:pPr>
            <a:r>
              <a:rPr lang="it-IT" dirty="0">
                <a:solidFill>
                  <a:srgbClr val="FF0000"/>
                </a:solidFill>
                <a:latin typeface="Arial" panose="020B0604020202020204" pitchFamily="34" charset="0"/>
                <a:cs typeface="Arial" panose="020B0604020202020204" pitchFamily="34" charset="0"/>
              </a:rPr>
              <a:t>Apposito</a:t>
            </a:r>
            <a:r>
              <a:rPr lang="it-IT" dirty="0">
                <a:latin typeface="Arial" panose="020B0604020202020204" pitchFamily="34" charset="0"/>
                <a:cs typeface="Arial" panose="020B0604020202020204" pitchFamily="34" charset="0"/>
              </a:rPr>
              <a:t> decreto della finanza locale con il quale verrà formalizzata la procedura per la presentazione delle istanze;</a:t>
            </a:r>
          </a:p>
          <a:p>
            <a:pPr algn="just">
              <a:buFont typeface="Wingdings" panose="05000000000000000000" pitchFamily="2" charset="2"/>
              <a:buChar char="ü"/>
            </a:pPr>
            <a:endParaRPr lang="it-IT" dirty="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it-IT" b="1" dirty="0">
              <a:latin typeface="Arial" panose="020B0604020202020204" pitchFamily="34" charset="0"/>
              <a:cs typeface="Arial" panose="020B0604020202020204" pitchFamily="34" charset="0"/>
            </a:endParaRPr>
          </a:p>
        </p:txBody>
      </p:sp>
      <p:sp>
        <p:nvSpPr>
          <p:cNvPr id="4" name="Segnaposto piè di pagina 3">
            <a:extLst>
              <a:ext uri="{FF2B5EF4-FFF2-40B4-BE49-F238E27FC236}">
                <a16:creationId xmlns:a16="http://schemas.microsoft.com/office/drawing/2014/main" id="{F5EB8EA1-78BE-4223-ADD8-9B5A65DBCC69}"/>
              </a:ext>
            </a:extLst>
          </p:cNvPr>
          <p:cNvSpPr>
            <a:spLocks noGrp="1"/>
          </p:cNvSpPr>
          <p:nvPr>
            <p:ph type="ftr" sz="quarter" idx="11"/>
          </p:nvPr>
        </p:nvSpPr>
        <p:spPr/>
        <p:txBody>
          <a:bodyPr/>
          <a:lstStyle/>
          <a:p>
            <a:r>
              <a:rPr lang="de-DE"/>
              <a:t>MARCELLO ZOTTOLA</a:t>
            </a:r>
          </a:p>
        </p:txBody>
      </p:sp>
      <p:sp>
        <p:nvSpPr>
          <p:cNvPr id="5" name="Segnaposto numero diapositiva 4">
            <a:extLst>
              <a:ext uri="{FF2B5EF4-FFF2-40B4-BE49-F238E27FC236}">
                <a16:creationId xmlns:a16="http://schemas.microsoft.com/office/drawing/2014/main" id="{430A682B-AAE2-4991-A27D-B27DB078CF3C}"/>
              </a:ext>
            </a:extLst>
          </p:cNvPr>
          <p:cNvSpPr>
            <a:spLocks noGrp="1"/>
          </p:cNvSpPr>
          <p:nvPr>
            <p:ph type="sldNum" sz="quarter" idx="12"/>
          </p:nvPr>
        </p:nvSpPr>
        <p:spPr/>
        <p:txBody>
          <a:bodyPr/>
          <a:lstStyle/>
          <a:p>
            <a:fld id="{66CD45B7-DFE2-4393-8D37-380FC36BF3AA}" type="slidenum">
              <a:rPr lang="de-DE" smtClean="0"/>
              <a:t>12</a:t>
            </a:fld>
            <a:endParaRPr lang="de-DE"/>
          </a:p>
        </p:txBody>
      </p:sp>
    </p:spTree>
    <p:extLst>
      <p:ext uri="{BB962C8B-B14F-4D97-AF65-F5344CB8AC3E}">
        <p14:creationId xmlns:p14="http://schemas.microsoft.com/office/powerpoint/2010/main" val="3661994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C19BF2-75CE-4DD6-9BDF-B2010C5C358B}"/>
              </a:ext>
            </a:extLst>
          </p:cNvPr>
          <p:cNvSpPr>
            <a:spLocks noGrp="1"/>
          </p:cNvSpPr>
          <p:nvPr>
            <p:ph type="title"/>
          </p:nvPr>
        </p:nvSpPr>
        <p:spPr>
          <a:xfrm>
            <a:off x="838200" y="365126"/>
            <a:ext cx="10515600" cy="1152590"/>
          </a:xfrm>
        </p:spPr>
        <p:txBody>
          <a:bodyPr>
            <a:normAutofit/>
          </a:bodyPr>
          <a:lstStyle/>
          <a:p>
            <a:pPr algn="ctr"/>
            <a:r>
              <a:rPr lang="it-IT" b="1" dirty="0">
                <a:solidFill>
                  <a:schemeClr val="accent1">
                    <a:lumMod val="75000"/>
                  </a:schemeClr>
                </a:solidFill>
                <a:latin typeface="Arial" panose="020B0604020202020204" pitchFamily="34" charset="0"/>
                <a:cs typeface="Arial" panose="020B0604020202020204" pitchFamily="34" charset="0"/>
              </a:rPr>
              <a:t>LB 2022 RIGENERAZIONE URBANA</a:t>
            </a:r>
            <a:endParaRPr lang="it-IT" dirty="0">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F77B59D2-6634-4869-930E-8CD9D6CFDAFB}"/>
              </a:ext>
            </a:extLst>
          </p:cNvPr>
          <p:cNvSpPr>
            <a:spLocks noGrp="1"/>
          </p:cNvSpPr>
          <p:nvPr>
            <p:ph idx="1"/>
          </p:nvPr>
        </p:nvSpPr>
        <p:spPr>
          <a:xfrm>
            <a:off x="1055802" y="1432874"/>
            <a:ext cx="10297998" cy="4421171"/>
          </a:xfrm>
        </p:spPr>
        <p:txBody>
          <a:bodyPr>
            <a:normAutofit fontScale="92500" lnSpcReduction="20000"/>
          </a:bodyPr>
          <a:lstStyle/>
          <a:p>
            <a:pPr>
              <a:buFont typeface="Wingdings" panose="05000000000000000000" pitchFamily="2" charset="2"/>
              <a:buChar char="q"/>
            </a:pPr>
            <a:r>
              <a:rPr lang="it-IT" b="1" dirty="0">
                <a:solidFill>
                  <a:schemeClr val="accent1">
                    <a:lumMod val="75000"/>
                  </a:schemeClr>
                </a:solidFill>
                <a:latin typeface="Arial" panose="020B0604020202020204" pitchFamily="34" charset="0"/>
                <a:cs typeface="Arial" panose="020B0604020202020204" pitchFamily="34" charset="0"/>
              </a:rPr>
              <a:t>rigenerazione urbana comma 536</a:t>
            </a:r>
          </a:p>
          <a:p>
            <a:pPr algn="just">
              <a:buFont typeface="Wingdings" panose="05000000000000000000" pitchFamily="2" charset="2"/>
              <a:buChar char="q"/>
            </a:pPr>
            <a:r>
              <a:rPr lang="it-IT" dirty="0">
                <a:latin typeface="Arial" panose="020B0604020202020204" pitchFamily="34" charset="0"/>
                <a:cs typeface="Arial" panose="020B0604020202020204" pitchFamily="34" charset="0"/>
              </a:rPr>
              <a:t>La richiesta deve contenere:</a:t>
            </a:r>
          </a:p>
          <a:p>
            <a:pPr algn="just">
              <a:buFont typeface="Wingdings" panose="05000000000000000000" pitchFamily="2" charset="2"/>
              <a:buChar char="ü"/>
            </a:pPr>
            <a:r>
              <a:rPr lang="it-IT" dirty="0">
                <a:latin typeface="Arial" panose="020B0604020202020204" pitchFamily="34" charset="0"/>
                <a:cs typeface="Arial" panose="020B0604020202020204" pitchFamily="34" charset="0"/>
              </a:rPr>
              <a:t>la tipologia dell'opera, che abbiamo visto può essere  relativa a manutenzione per il riuso e rifunzionalizzazione di aree pubbliche e di …miglioramento della qualità… mobilità sostenibile;</a:t>
            </a:r>
          </a:p>
          <a:p>
            <a:pPr algn="just">
              <a:buFont typeface="Wingdings" panose="05000000000000000000" pitchFamily="2" charset="2"/>
              <a:buChar char="ü"/>
            </a:pPr>
            <a:r>
              <a:rPr lang="it-IT" dirty="0"/>
              <a:t>il quadro economico dell'opera, il cronoprogramma dei lavori, nonché le informazioni riferite al codice unico di progetto (CUP) e ad eventuali forme di finanziamento concesse da altri soggetti sulla stessa opera. </a:t>
            </a:r>
            <a:r>
              <a:rPr lang="it-IT" b="1" dirty="0"/>
              <a:t>La mancanza dell'indicazione di un CUP valido ovvero l'errata indicazione in relazione all'opera per la quale è chiesto il contributo comporta l'esclusione dalla procedura</a:t>
            </a:r>
            <a:r>
              <a:rPr lang="it-IT" dirty="0"/>
              <a:t>;</a:t>
            </a:r>
            <a:endParaRPr lang="it-IT" dirty="0">
              <a:latin typeface="Arial" panose="020B0604020202020204" pitchFamily="34" charset="0"/>
              <a:cs typeface="Arial" panose="020B0604020202020204" pitchFamily="34" charset="0"/>
            </a:endParaRPr>
          </a:p>
          <a:p>
            <a:pPr algn="just">
              <a:buFont typeface="Wingdings" panose="05000000000000000000" pitchFamily="2" charset="2"/>
              <a:buChar char="ü"/>
            </a:pPr>
            <a:r>
              <a:rPr lang="it-IT" dirty="0">
                <a:latin typeface="Arial" panose="020B0604020202020204" pitchFamily="34" charset="0"/>
                <a:cs typeface="Arial" panose="020B0604020202020204" pitchFamily="34" charset="0"/>
              </a:rPr>
              <a:t>nel caso di comuni in forma associata, l’elenco di comuni che fanno parte della forma associativa;</a:t>
            </a:r>
          </a:p>
          <a:p>
            <a:pPr algn="just">
              <a:buFont typeface="Wingdings" panose="05000000000000000000" pitchFamily="2" charset="2"/>
              <a:buChar char="Ø"/>
            </a:pPr>
            <a:endParaRPr lang="it-IT" b="1" dirty="0">
              <a:latin typeface="Arial" panose="020B0604020202020204" pitchFamily="34" charset="0"/>
              <a:cs typeface="Arial" panose="020B0604020202020204" pitchFamily="34" charset="0"/>
            </a:endParaRPr>
          </a:p>
        </p:txBody>
      </p:sp>
      <p:sp>
        <p:nvSpPr>
          <p:cNvPr id="4" name="Segnaposto piè di pagina 3">
            <a:extLst>
              <a:ext uri="{FF2B5EF4-FFF2-40B4-BE49-F238E27FC236}">
                <a16:creationId xmlns:a16="http://schemas.microsoft.com/office/drawing/2014/main" id="{F5EB8EA1-78BE-4223-ADD8-9B5A65DBCC69}"/>
              </a:ext>
            </a:extLst>
          </p:cNvPr>
          <p:cNvSpPr>
            <a:spLocks noGrp="1"/>
          </p:cNvSpPr>
          <p:nvPr>
            <p:ph type="ftr" sz="quarter" idx="11"/>
          </p:nvPr>
        </p:nvSpPr>
        <p:spPr/>
        <p:txBody>
          <a:bodyPr/>
          <a:lstStyle/>
          <a:p>
            <a:r>
              <a:rPr lang="de-DE"/>
              <a:t>MARCELLO ZOTTOLA</a:t>
            </a:r>
          </a:p>
        </p:txBody>
      </p:sp>
      <p:sp>
        <p:nvSpPr>
          <p:cNvPr id="5" name="Segnaposto numero diapositiva 4">
            <a:extLst>
              <a:ext uri="{FF2B5EF4-FFF2-40B4-BE49-F238E27FC236}">
                <a16:creationId xmlns:a16="http://schemas.microsoft.com/office/drawing/2014/main" id="{430A682B-AAE2-4991-A27D-B27DB078CF3C}"/>
              </a:ext>
            </a:extLst>
          </p:cNvPr>
          <p:cNvSpPr>
            <a:spLocks noGrp="1"/>
          </p:cNvSpPr>
          <p:nvPr>
            <p:ph type="sldNum" sz="quarter" idx="12"/>
          </p:nvPr>
        </p:nvSpPr>
        <p:spPr/>
        <p:txBody>
          <a:bodyPr/>
          <a:lstStyle/>
          <a:p>
            <a:fld id="{66CD45B7-DFE2-4393-8D37-380FC36BF3AA}" type="slidenum">
              <a:rPr lang="de-DE" smtClean="0"/>
              <a:t>13</a:t>
            </a:fld>
            <a:endParaRPr lang="de-DE"/>
          </a:p>
        </p:txBody>
      </p:sp>
    </p:spTree>
    <p:extLst>
      <p:ext uri="{BB962C8B-B14F-4D97-AF65-F5344CB8AC3E}">
        <p14:creationId xmlns:p14="http://schemas.microsoft.com/office/powerpoint/2010/main" val="95023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C19BF2-75CE-4DD6-9BDF-B2010C5C358B}"/>
              </a:ext>
            </a:extLst>
          </p:cNvPr>
          <p:cNvSpPr>
            <a:spLocks noGrp="1"/>
          </p:cNvSpPr>
          <p:nvPr>
            <p:ph type="title"/>
          </p:nvPr>
        </p:nvSpPr>
        <p:spPr>
          <a:xfrm>
            <a:off x="838200" y="365126"/>
            <a:ext cx="10515600" cy="1152590"/>
          </a:xfrm>
        </p:spPr>
        <p:txBody>
          <a:bodyPr>
            <a:normAutofit/>
          </a:bodyPr>
          <a:lstStyle/>
          <a:p>
            <a:pPr algn="ctr"/>
            <a:r>
              <a:rPr lang="it-IT" b="1" dirty="0">
                <a:solidFill>
                  <a:schemeClr val="accent1">
                    <a:lumMod val="75000"/>
                  </a:schemeClr>
                </a:solidFill>
                <a:latin typeface="Arial" panose="020B0604020202020204" pitchFamily="34" charset="0"/>
                <a:cs typeface="Arial" panose="020B0604020202020204" pitchFamily="34" charset="0"/>
              </a:rPr>
              <a:t>LB 2022 RIGENERAZIONE URBANA</a:t>
            </a:r>
            <a:endParaRPr lang="it-IT" dirty="0">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F77B59D2-6634-4869-930E-8CD9D6CFDAFB}"/>
              </a:ext>
            </a:extLst>
          </p:cNvPr>
          <p:cNvSpPr>
            <a:spLocks noGrp="1"/>
          </p:cNvSpPr>
          <p:nvPr>
            <p:ph idx="1"/>
          </p:nvPr>
        </p:nvSpPr>
        <p:spPr>
          <a:xfrm>
            <a:off x="1055802" y="1432874"/>
            <a:ext cx="10297998" cy="4814017"/>
          </a:xfrm>
        </p:spPr>
        <p:txBody>
          <a:bodyPr>
            <a:normAutofit/>
          </a:bodyPr>
          <a:lstStyle/>
          <a:p>
            <a:pPr>
              <a:buFont typeface="Wingdings" panose="05000000000000000000" pitchFamily="2" charset="2"/>
              <a:buChar char="q"/>
            </a:pPr>
            <a:r>
              <a:rPr lang="it-IT" b="1" dirty="0">
                <a:solidFill>
                  <a:schemeClr val="accent1">
                    <a:lumMod val="75000"/>
                  </a:schemeClr>
                </a:solidFill>
                <a:latin typeface="Arial" panose="020B0604020202020204" pitchFamily="34" charset="0"/>
                <a:cs typeface="Arial" panose="020B0604020202020204" pitchFamily="34" charset="0"/>
              </a:rPr>
              <a:t>rigenerazione urbana comma 536</a:t>
            </a:r>
          </a:p>
          <a:p>
            <a:pPr algn="just">
              <a:buFont typeface="Wingdings" panose="05000000000000000000" pitchFamily="2" charset="2"/>
              <a:buChar char="q"/>
            </a:pPr>
            <a:r>
              <a:rPr lang="it-IT" dirty="0">
                <a:latin typeface="Arial" panose="020B0604020202020204" pitchFamily="34" charset="0"/>
                <a:cs typeface="Arial" panose="020B0604020202020204" pitchFamily="34" charset="0"/>
              </a:rPr>
              <a:t>La richiesta deve contenere: </a:t>
            </a:r>
            <a:r>
              <a:rPr lang="it-IT" dirty="0"/>
              <a:t>il quadro economico dell'opera, il cronoprogramma dei lavori, nonché le informazioni riferite al codice unico di progetto (CUP) e ad eventuali forme di finanziamento concesse da altri soggetti sulla stessa opera</a:t>
            </a:r>
            <a:endParaRPr lang="it-IT" dirty="0">
              <a:latin typeface="Arial" panose="020B0604020202020204" pitchFamily="34" charset="0"/>
              <a:cs typeface="Arial" panose="020B0604020202020204" pitchFamily="34" charset="0"/>
            </a:endParaRPr>
          </a:p>
          <a:p>
            <a:pPr marL="0" indent="0" algn="just">
              <a:buNone/>
            </a:pPr>
            <a:r>
              <a:rPr lang="it-IT" dirty="0"/>
              <a:t> </a:t>
            </a:r>
            <a:endParaRPr lang="it-IT" b="1" dirty="0">
              <a:latin typeface="Arial" panose="020B0604020202020204" pitchFamily="34" charset="0"/>
              <a:cs typeface="Arial" panose="020B0604020202020204" pitchFamily="34" charset="0"/>
            </a:endParaRPr>
          </a:p>
        </p:txBody>
      </p:sp>
      <p:sp>
        <p:nvSpPr>
          <p:cNvPr id="4" name="Segnaposto piè di pagina 3">
            <a:extLst>
              <a:ext uri="{FF2B5EF4-FFF2-40B4-BE49-F238E27FC236}">
                <a16:creationId xmlns:a16="http://schemas.microsoft.com/office/drawing/2014/main" id="{F5EB8EA1-78BE-4223-ADD8-9B5A65DBCC69}"/>
              </a:ext>
            </a:extLst>
          </p:cNvPr>
          <p:cNvSpPr>
            <a:spLocks noGrp="1"/>
          </p:cNvSpPr>
          <p:nvPr>
            <p:ph type="ftr" sz="quarter" idx="11"/>
          </p:nvPr>
        </p:nvSpPr>
        <p:spPr/>
        <p:txBody>
          <a:bodyPr/>
          <a:lstStyle/>
          <a:p>
            <a:r>
              <a:rPr lang="de-DE"/>
              <a:t>MARCELLO ZOTTOLA</a:t>
            </a:r>
          </a:p>
        </p:txBody>
      </p:sp>
      <p:sp>
        <p:nvSpPr>
          <p:cNvPr id="5" name="Segnaposto numero diapositiva 4">
            <a:extLst>
              <a:ext uri="{FF2B5EF4-FFF2-40B4-BE49-F238E27FC236}">
                <a16:creationId xmlns:a16="http://schemas.microsoft.com/office/drawing/2014/main" id="{430A682B-AAE2-4991-A27D-B27DB078CF3C}"/>
              </a:ext>
            </a:extLst>
          </p:cNvPr>
          <p:cNvSpPr>
            <a:spLocks noGrp="1"/>
          </p:cNvSpPr>
          <p:nvPr>
            <p:ph type="sldNum" sz="quarter" idx="12"/>
          </p:nvPr>
        </p:nvSpPr>
        <p:spPr/>
        <p:txBody>
          <a:bodyPr/>
          <a:lstStyle/>
          <a:p>
            <a:fld id="{66CD45B7-DFE2-4393-8D37-380FC36BF3AA}" type="slidenum">
              <a:rPr lang="de-DE" smtClean="0"/>
              <a:t>14</a:t>
            </a:fld>
            <a:endParaRPr lang="de-DE"/>
          </a:p>
        </p:txBody>
      </p:sp>
      <p:grpSp>
        <p:nvGrpSpPr>
          <p:cNvPr id="6" name="Gruppo 5">
            <a:extLst>
              <a:ext uri="{FF2B5EF4-FFF2-40B4-BE49-F238E27FC236}">
                <a16:creationId xmlns:a16="http://schemas.microsoft.com/office/drawing/2014/main" id="{83969383-66F6-4D77-8094-0DD89B8EC00F}"/>
              </a:ext>
            </a:extLst>
          </p:cNvPr>
          <p:cNvGrpSpPr>
            <a:grpSpLocks/>
          </p:cNvGrpSpPr>
          <p:nvPr/>
        </p:nvGrpSpPr>
        <p:grpSpPr bwMode="auto">
          <a:xfrm>
            <a:off x="1055802" y="3657600"/>
            <a:ext cx="9889838" cy="2435381"/>
            <a:chOff x="400" y="2137"/>
            <a:chExt cx="11180" cy="3596"/>
          </a:xfrm>
        </p:grpSpPr>
        <p:sp>
          <p:nvSpPr>
            <p:cNvPr id="7" name="Rectangle 23">
              <a:extLst>
                <a:ext uri="{FF2B5EF4-FFF2-40B4-BE49-F238E27FC236}">
                  <a16:creationId xmlns:a16="http://schemas.microsoft.com/office/drawing/2014/main" id="{A6CC22C3-4A72-48B3-BE08-AF660C82F68B}"/>
                </a:ext>
              </a:extLst>
            </p:cNvPr>
            <p:cNvSpPr>
              <a:spLocks noChangeArrowheads="1"/>
            </p:cNvSpPr>
            <p:nvPr/>
          </p:nvSpPr>
          <p:spPr bwMode="auto">
            <a:xfrm>
              <a:off x="400" y="2137"/>
              <a:ext cx="11180" cy="3596"/>
            </a:xfrm>
            <a:prstGeom prst="rect">
              <a:avLst/>
            </a:prstGeom>
            <a:noFill/>
            <a:ln w="12700">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8" name="AutoShape 24">
              <a:extLst>
                <a:ext uri="{FF2B5EF4-FFF2-40B4-BE49-F238E27FC236}">
                  <a16:creationId xmlns:a16="http://schemas.microsoft.com/office/drawing/2014/main" id="{A5DE4036-B219-4BD2-85A6-BBEECA0FC236}"/>
                </a:ext>
              </a:extLst>
            </p:cNvPr>
            <p:cNvSpPr>
              <a:spLocks/>
            </p:cNvSpPr>
            <p:nvPr/>
          </p:nvSpPr>
          <p:spPr bwMode="auto">
            <a:xfrm>
              <a:off x="717" y="4912"/>
              <a:ext cx="10600" cy="620"/>
            </a:xfrm>
            <a:custGeom>
              <a:avLst/>
              <a:gdLst>
                <a:gd name="T0" fmla="+- 0 3530 430"/>
                <a:gd name="T1" fmla="*/ T0 w 10900"/>
                <a:gd name="T2" fmla="+- 0 5240 5230"/>
                <a:gd name="T3" fmla="*/ 5240 h 620"/>
                <a:gd name="T4" fmla="+- 0 440 430"/>
                <a:gd name="T5" fmla="*/ T4 w 10900"/>
                <a:gd name="T6" fmla="+- 0 5850 5230"/>
                <a:gd name="T7" fmla="*/ 5850 h 620"/>
                <a:gd name="T8" fmla="+- 0 3530 430"/>
                <a:gd name="T9" fmla="*/ T8 w 10900"/>
                <a:gd name="T10" fmla="+- 0 5840 5230"/>
                <a:gd name="T11" fmla="*/ 5840 h 620"/>
                <a:gd name="T12" fmla="+- 0 3520 430"/>
                <a:gd name="T13" fmla="*/ T12 w 10900"/>
                <a:gd name="T14" fmla="+- 0 5850 5230"/>
                <a:gd name="T15" fmla="*/ 5850 h 620"/>
                <a:gd name="T16" fmla="+- 0 4830 430"/>
                <a:gd name="T17" fmla="*/ T16 w 10900"/>
                <a:gd name="T18" fmla="+- 0 5240 5230"/>
                <a:gd name="T19" fmla="*/ 5240 h 620"/>
                <a:gd name="T20" fmla="+- 0 3520 430"/>
                <a:gd name="T21" fmla="*/ T20 w 10900"/>
                <a:gd name="T22" fmla="+- 0 5550 5230"/>
                <a:gd name="T23" fmla="*/ 5550 h 620"/>
                <a:gd name="T24" fmla="+- 0 4830 430"/>
                <a:gd name="T25" fmla="*/ T24 w 10900"/>
                <a:gd name="T26" fmla="+- 0 5540 5230"/>
                <a:gd name="T27" fmla="*/ 5540 h 620"/>
                <a:gd name="T28" fmla="+- 0 4820 430"/>
                <a:gd name="T29" fmla="*/ T28 w 10900"/>
                <a:gd name="T30" fmla="+- 0 5550 5230"/>
                <a:gd name="T31" fmla="*/ 5550 h 620"/>
                <a:gd name="T32" fmla="+- 0 4830 430"/>
                <a:gd name="T33" fmla="*/ T32 w 10900"/>
                <a:gd name="T34" fmla="+- 0 5540 5230"/>
                <a:gd name="T35" fmla="*/ 5540 h 620"/>
                <a:gd name="T36" fmla="+- 0 3520 430"/>
                <a:gd name="T37" fmla="*/ T36 w 10900"/>
                <a:gd name="T38" fmla="+- 0 5850 5230"/>
                <a:gd name="T39" fmla="*/ 5850 h 620"/>
                <a:gd name="T40" fmla="+- 0 4830 430"/>
                <a:gd name="T41" fmla="*/ T40 w 10900"/>
                <a:gd name="T42" fmla="+- 0 5840 5230"/>
                <a:gd name="T43" fmla="*/ 5840 h 620"/>
                <a:gd name="T44" fmla="+- 0 4820 430"/>
                <a:gd name="T45" fmla="*/ T44 w 10900"/>
                <a:gd name="T46" fmla="+- 0 5850 5230"/>
                <a:gd name="T47" fmla="*/ 5850 h 620"/>
                <a:gd name="T48" fmla="+- 0 6130 430"/>
                <a:gd name="T49" fmla="*/ T48 w 10900"/>
                <a:gd name="T50" fmla="+- 0 5240 5230"/>
                <a:gd name="T51" fmla="*/ 5240 h 620"/>
                <a:gd name="T52" fmla="+- 0 4820 430"/>
                <a:gd name="T53" fmla="*/ T52 w 10900"/>
                <a:gd name="T54" fmla="+- 0 5550 5230"/>
                <a:gd name="T55" fmla="*/ 5550 h 620"/>
                <a:gd name="T56" fmla="+- 0 6130 430"/>
                <a:gd name="T57" fmla="*/ T56 w 10900"/>
                <a:gd name="T58" fmla="+- 0 5540 5230"/>
                <a:gd name="T59" fmla="*/ 5540 h 620"/>
                <a:gd name="T60" fmla="+- 0 6120 430"/>
                <a:gd name="T61" fmla="*/ T60 w 10900"/>
                <a:gd name="T62" fmla="+- 0 5550 5230"/>
                <a:gd name="T63" fmla="*/ 5550 h 620"/>
                <a:gd name="T64" fmla="+- 0 6130 430"/>
                <a:gd name="T65" fmla="*/ T64 w 10900"/>
                <a:gd name="T66" fmla="+- 0 5540 5230"/>
                <a:gd name="T67" fmla="*/ 5540 h 620"/>
                <a:gd name="T68" fmla="+- 0 4820 430"/>
                <a:gd name="T69" fmla="*/ T68 w 10900"/>
                <a:gd name="T70" fmla="+- 0 5850 5230"/>
                <a:gd name="T71" fmla="*/ 5850 h 620"/>
                <a:gd name="T72" fmla="+- 0 6130 430"/>
                <a:gd name="T73" fmla="*/ T72 w 10900"/>
                <a:gd name="T74" fmla="+- 0 5840 5230"/>
                <a:gd name="T75" fmla="*/ 5840 h 620"/>
                <a:gd name="T76" fmla="+- 0 6120 430"/>
                <a:gd name="T77" fmla="*/ T76 w 10900"/>
                <a:gd name="T78" fmla="+- 0 5850 5230"/>
                <a:gd name="T79" fmla="*/ 5850 h 620"/>
                <a:gd name="T80" fmla="+- 0 7430 430"/>
                <a:gd name="T81" fmla="*/ T80 w 10900"/>
                <a:gd name="T82" fmla="+- 0 5240 5230"/>
                <a:gd name="T83" fmla="*/ 5240 h 620"/>
                <a:gd name="T84" fmla="+- 0 6120 430"/>
                <a:gd name="T85" fmla="*/ T84 w 10900"/>
                <a:gd name="T86" fmla="+- 0 5550 5230"/>
                <a:gd name="T87" fmla="*/ 5550 h 620"/>
                <a:gd name="T88" fmla="+- 0 7430 430"/>
                <a:gd name="T89" fmla="*/ T88 w 10900"/>
                <a:gd name="T90" fmla="+- 0 5540 5230"/>
                <a:gd name="T91" fmla="*/ 5540 h 620"/>
                <a:gd name="T92" fmla="+- 0 7420 430"/>
                <a:gd name="T93" fmla="*/ T92 w 10900"/>
                <a:gd name="T94" fmla="+- 0 5550 5230"/>
                <a:gd name="T95" fmla="*/ 5550 h 620"/>
                <a:gd name="T96" fmla="+- 0 7430 430"/>
                <a:gd name="T97" fmla="*/ T96 w 10900"/>
                <a:gd name="T98" fmla="+- 0 5540 5230"/>
                <a:gd name="T99" fmla="*/ 5540 h 620"/>
                <a:gd name="T100" fmla="+- 0 6120 430"/>
                <a:gd name="T101" fmla="*/ T100 w 10900"/>
                <a:gd name="T102" fmla="+- 0 5850 5230"/>
                <a:gd name="T103" fmla="*/ 5850 h 620"/>
                <a:gd name="T104" fmla="+- 0 7430 430"/>
                <a:gd name="T105" fmla="*/ T104 w 10900"/>
                <a:gd name="T106" fmla="+- 0 5840 5230"/>
                <a:gd name="T107" fmla="*/ 5840 h 620"/>
                <a:gd name="T108" fmla="+- 0 7420 430"/>
                <a:gd name="T109" fmla="*/ T108 w 10900"/>
                <a:gd name="T110" fmla="+- 0 5850 5230"/>
                <a:gd name="T111" fmla="*/ 5850 h 620"/>
                <a:gd name="T112" fmla="+- 0 8730 430"/>
                <a:gd name="T113" fmla="*/ T112 w 10900"/>
                <a:gd name="T114" fmla="+- 0 5240 5230"/>
                <a:gd name="T115" fmla="*/ 5240 h 620"/>
                <a:gd name="T116" fmla="+- 0 7420 430"/>
                <a:gd name="T117" fmla="*/ T116 w 10900"/>
                <a:gd name="T118" fmla="+- 0 5550 5230"/>
                <a:gd name="T119" fmla="*/ 5550 h 620"/>
                <a:gd name="T120" fmla="+- 0 8730 430"/>
                <a:gd name="T121" fmla="*/ T120 w 10900"/>
                <a:gd name="T122" fmla="+- 0 5540 5230"/>
                <a:gd name="T123" fmla="*/ 5540 h 620"/>
                <a:gd name="T124" fmla="+- 0 8720 430"/>
                <a:gd name="T125" fmla="*/ T124 w 10900"/>
                <a:gd name="T126" fmla="+- 0 5550 5230"/>
                <a:gd name="T127" fmla="*/ 5550 h 620"/>
                <a:gd name="T128" fmla="+- 0 8730 430"/>
                <a:gd name="T129" fmla="*/ T128 w 10900"/>
                <a:gd name="T130" fmla="+- 0 5540 5230"/>
                <a:gd name="T131" fmla="*/ 5540 h 620"/>
                <a:gd name="T132" fmla="+- 0 7420 430"/>
                <a:gd name="T133" fmla="*/ T132 w 10900"/>
                <a:gd name="T134" fmla="+- 0 5850 5230"/>
                <a:gd name="T135" fmla="*/ 5850 h 620"/>
                <a:gd name="T136" fmla="+- 0 8730 430"/>
                <a:gd name="T137" fmla="*/ T136 w 10900"/>
                <a:gd name="T138" fmla="+- 0 5840 5230"/>
                <a:gd name="T139" fmla="*/ 5840 h 620"/>
                <a:gd name="T140" fmla="+- 0 8720 430"/>
                <a:gd name="T141" fmla="*/ T140 w 10900"/>
                <a:gd name="T142" fmla="+- 0 5850 5230"/>
                <a:gd name="T143" fmla="*/ 5850 h 620"/>
                <a:gd name="T144" fmla="+- 0 10030 430"/>
                <a:gd name="T145" fmla="*/ T144 w 10900"/>
                <a:gd name="T146" fmla="+- 0 5240 5230"/>
                <a:gd name="T147" fmla="*/ 5240 h 620"/>
                <a:gd name="T148" fmla="+- 0 8720 430"/>
                <a:gd name="T149" fmla="*/ T148 w 10900"/>
                <a:gd name="T150" fmla="+- 0 5550 5230"/>
                <a:gd name="T151" fmla="*/ 5550 h 620"/>
                <a:gd name="T152" fmla="+- 0 10030 430"/>
                <a:gd name="T153" fmla="*/ T152 w 10900"/>
                <a:gd name="T154" fmla="+- 0 5540 5230"/>
                <a:gd name="T155" fmla="*/ 5540 h 620"/>
                <a:gd name="T156" fmla="+- 0 10020 430"/>
                <a:gd name="T157" fmla="*/ T156 w 10900"/>
                <a:gd name="T158" fmla="+- 0 5550 5230"/>
                <a:gd name="T159" fmla="*/ 5550 h 620"/>
                <a:gd name="T160" fmla="+- 0 10030 430"/>
                <a:gd name="T161" fmla="*/ T160 w 10900"/>
                <a:gd name="T162" fmla="+- 0 5540 5230"/>
                <a:gd name="T163" fmla="*/ 5540 h 620"/>
                <a:gd name="T164" fmla="+- 0 8720 430"/>
                <a:gd name="T165" fmla="*/ T164 w 10900"/>
                <a:gd name="T166" fmla="+- 0 5850 5230"/>
                <a:gd name="T167" fmla="*/ 5850 h 620"/>
                <a:gd name="T168" fmla="+- 0 10030 430"/>
                <a:gd name="T169" fmla="*/ T168 w 10900"/>
                <a:gd name="T170" fmla="+- 0 5840 5230"/>
                <a:gd name="T171" fmla="*/ 5840 h 620"/>
                <a:gd name="T172" fmla="+- 0 10020 430"/>
                <a:gd name="T173" fmla="*/ T172 w 10900"/>
                <a:gd name="T174" fmla="+- 0 5850 5230"/>
                <a:gd name="T175" fmla="*/ 5850 h 620"/>
                <a:gd name="T176" fmla="+- 0 11330 430"/>
                <a:gd name="T177" fmla="*/ T176 w 10900"/>
                <a:gd name="T178" fmla="+- 0 5240 5230"/>
                <a:gd name="T179" fmla="*/ 5240 h 620"/>
                <a:gd name="T180" fmla="+- 0 10020 430"/>
                <a:gd name="T181" fmla="*/ T180 w 10900"/>
                <a:gd name="T182" fmla="+- 0 5550 5230"/>
                <a:gd name="T183" fmla="*/ 5550 h 620"/>
                <a:gd name="T184" fmla="+- 0 11330 430"/>
                <a:gd name="T185" fmla="*/ T184 w 10900"/>
                <a:gd name="T186" fmla="+- 0 5540 5230"/>
                <a:gd name="T187" fmla="*/ 5540 h 620"/>
                <a:gd name="T188" fmla="+- 0 11320 430"/>
                <a:gd name="T189" fmla="*/ T188 w 10900"/>
                <a:gd name="T190" fmla="+- 0 5550 5230"/>
                <a:gd name="T191" fmla="*/ 5550 h 620"/>
                <a:gd name="T192" fmla="+- 0 11330 430"/>
                <a:gd name="T193" fmla="*/ T192 w 10900"/>
                <a:gd name="T194" fmla="+- 0 5540 5230"/>
                <a:gd name="T195" fmla="*/ 5540 h 620"/>
                <a:gd name="T196" fmla="+- 0 10020 430"/>
                <a:gd name="T197" fmla="*/ T196 w 10900"/>
                <a:gd name="T198" fmla="+- 0 5850 5230"/>
                <a:gd name="T199" fmla="*/ 5850 h 620"/>
                <a:gd name="T200" fmla="+- 0 11330 430"/>
                <a:gd name="T201" fmla="*/ T200 w 10900"/>
                <a:gd name="T202" fmla="+- 0 5840 5230"/>
                <a:gd name="T203" fmla="*/ 5840 h 620"/>
                <a:gd name="T204" fmla="+- 0 11320 430"/>
                <a:gd name="T205" fmla="*/ T204 w 10900"/>
                <a:gd name="T206" fmla="+- 0 5850 5230"/>
                <a:gd name="T207" fmla="*/ 5850 h 6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Lst>
              <a:rect l="0" t="0" r="r" b="b"/>
              <a:pathLst>
                <a:path w="10900" h="620">
                  <a:moveTo>
                    <a:pt x="0" y="10"/>
                  </a:moveTo>
                  <a:lnTo>
                    <a:pt x="3100" y="10"/>
                  </a:lnTo>
                  <a:moveTo>
                    <a:pt x="10" y="0"/>
                  </a:moveTo>
                  <a:lnTo>
                    <a:pt x="10" y="620"/>
                  </a:lnTo>
                  <a:moveTo>
                    <a:pt x="0" y="610"/>
                  </a:moveTo>
                  <a:lnTo>
                    <a:pt x="3100" y="610"/>
                  </a:lnTo>
                  <a:moveTo>
                    <a:pt x="3090" y="0"/>
                  </a:moveTo>
                  <a:lnTo>
                    <a:pt x="3090" y="620"/>
                  </a:lnTo>
                  <a:moveTo>
                    <a:pt x="3080" y="10"/>
                  </a:moveTo>
                  <a:lnTo>
                    <a:pt x="4400" y="10"/>
                  </a:lnTo>
                  <a:moveTo>
                    <a:pt x="3090" y="0"/>
                  </a:moveTo>
                  <a:lnTo>
                    <a:pt x="3090" y="320"/>
                  </a:lnTo>
                  <a:moveTo>
                    <a:pt x="3080" y="310"/>
                  </a:moveTo>
                  <a:lnTo>
                    <a:pt x="4400" y="310"/>
                  </a:lnTo>
                  <a:moveTo>
                    <a:pt x="4390" y="0"/>
                  </a:moveTo>
                  <a:lnTo>
                    <a:pt x="4390" y="320"/>
                  </a:lnTo>
                  <a:moveTo>
                    <a:pt x="3080" y="310"/>
                  </a:moveTo>
                  <a:lnTo>
                    <a:pt x="4400" y="310"/>
                  </a:lnTo>
                  <a:moveTo>
                    <a:pt x="3090" y="300"/>
                  </a:moveTo>
                  <a:lnTo>
                    <a:pt x="3090" y="620"/>
                  </a:lnTo>
                  <a:moveTo>
                    <a:pt x="3080" y="610"/>
                  </a:moveTo>
                  <a:lnTo>
                    <a:pt x="4400" y="610"/>
                  </a:lnTo>
                  <a:moveTo>
                    <a:pt x="4390" y="300"/>
                  </a:moveTo>
                  <a:lnTo>
                    <a:pt x="4390" y="620"/>
                  </a:lnTo>
                  <a:moveTo>
                    <a:pt x="4380" y="10"/>
                  </a:moveTo>
                  <a:lnTo>
                    <a:pt x="5700" y="10"/>
                  </a:lnTo>
                  <a:moveTo>
                    <a:pt x="4390" y="0"/>
                  </a:moveTo>
                  <a:lnTo>
                    <a:pt x="4390" y="320"/>
                  </a:lnTo>
                  <a:moveTo>
                    <a:pt x="4380" y="310"/>
                  </a:moveTo>
                  <a:lnTo>
                    <a:pt x="5700" y="310"/>
                  </a:lnTo>
                  <a:moveTo>
                    <a:pt x="5690" y="0"/>
                  </a:moveTo>
                  <a:lnTo>
                    <a:pt x="5690" y="320"/>
                  </a:lnTo>
                  <a:moveTo>
                    <a:pt x="4380" y="310"/>
                  </a:moveTo>
                  <a:lnTo>
                    <a:pt x="5700" y="310"/>
                  </a:lnTo>
                  <a:moveTo>
                    <a:pt x="4390" y="300"/>
                  </a:moveTo>
                  <a:lnTo>
                    <a:pt x="4390" y="620"/>
                  </a:lnTo>
                  <a:moveTo>
                    <a:pt x="4380" y="610"/>
                  </a:moveTo>
                  <a:lnTo>
                    <a:pt x="5700" y="610"/>
                  </a:lnTo>
                  <a:moveTo>
                    <a:pt x="5690" y="300"/>
                  </a:moveTo>
                  <a:lnTo>
                    <a:pt x="5690" y="620"/>
                  </a:lnTo>
                  <a:moveTo>
                    <a:pt x="5680" y="10"/>
                  </a:moveTo>
                  <a:lnTo>
                    <a:pt x="7000" y="10"/>
                  </a:lnTo>
                  <a:moveTo>
                    <a:pt x="5690" y="0"/>
                  </a:moveTo>
                  <a:lnTo>
                    <a:pt x="5690" y="320"/>
                  </a:lnTo>
                  <a:moveTo>
                    <a:pt x="5680" y="310"/>
                  </a:moveTo>
                  <a:lnTo>
                    <a:pt x="7000" y="310"/>
                  </a:lnTo>
                  <a:moveTo>
                    <a:pt x="6990" y="0"/>
                  </a:moveTo>
                  <a:lnTo>
                    <a:pt x="6990" y="320"/>
                  </a:lnTo>
                  <a:moveTo>
                    <a:pt x="5680" y="310"/>
                  </a:moveTo>
                  <a:lnTo>
                    <a:pt x="7000" y="310"/>
                  </a:lnTo>
                  <a:moveTo>
                    <a:pt x="5690" y="300"/>
                  </a:moveTo>
                  <a:lnTo>
                    <a:pt x="5690" y="620"/>
                  </a:lnTo>
                  <a:moveTo>
                    <a:pt x="5680" y="610"/>
                  </a:moveTo>
                  <a:lnTo>
                    <a:pt x="7000" y="610"/>
                  </a:lnTo>
                  <a:moveTo>
                    <a:pt x="6990" y="300"/>
                  </a:moveTo>
                  <a:lnTo>
                    <a:pt x="6990" y="620"/>
                  </a:lnTo>
                  <a:moveTo>
                    <a:pt x="6980" y="10"/>
                  </a:moveTo>
                  <a:lnTo>
                    <a:pt x="8300" y="10"/>
                  </a:lnTo>
                  <a:moveTo>
                    <a:pt x="6990" y="0"/>
                  </a:moveTo>
                  <a:lnTo>
                    <a:pt x="6990" y="320"/>
                  </a:lnTo>
                  <a:moveTo>
                    <a:pt x="6980" y="310"/>
                  </a:moveTo>
                  <a:lnTo>
                    <a:pt x="8300" y="310"/>
                  </a:lnTo>
                  <a:moveTo>
                    <a:pt x="8290" y="0"/>
                  </a:moveTo>
                  <a:lnTo>
                    <a:pt x="8290" y="320"/>
                  </a:lnTo>
                  <a:moveTo>
                    <a:pt x="6980" y="310"/>
                  </a:moveTo>
                  <a:lnTo>
                    <a:pt x="8300" y="310"/>
                  </a:lnTo>
                  <a:moveTo>
                    <a:pt x="6990" y="300"/>
                  </a:moveTo>
                  <a:lnTo>
                    <a:pt x="6990" y="620"/>
                  </a:lnTo>
                  <a:moveTo>
                    <a:pt x="6980" y="610"/>
                  </a:moveTo>
                  <a:lnTo>
                    <a:pt x="8300" y="610"/>
                  </a:lnTo>
                  <a:moveTo>
                    <a:pt x="8290" y="300"/>
                  </a:moveTo>
                  <a:lnTo>
                    <a:pt x="8290" y="620"/>
                  </a:lnTo>
                  <a:moveTo>
                    <a:pt x="8280" y="10"/>
                  </a:moveTo>
                  <a:lnTo>
                    <a:pt x="9600" y="10"/>
                  </a:lnTo>
                  <a:moveTo>
                    <a:pt x="8290" y="0"/>
                  </a:moveTo>
                  <a:lnTo>
                    <a:pt x="8290" y="320"/>
                  </a:lnTo>
                  <a:moveTo>
                    <a:pt x="8280" y="310"/>
                  </a:moveTo>
                  <a:lnTo>
                    <a:pt x="9600" y="310"/>
                  </a:lnTo>
                  <a:moveTo>
                    <a:pt x="9590" y="0"/>
                  </a:moveTo>
                  <a:lnTo>
                    <a:pt x="9590" y="320"/>
                  </a:lnTo>
                  <a:moveTo>
                    <a:pt x="8280" y="310"/>
                  </a:moveTo>
                  <a:lnTo>
                    <a:pt x="9600" y="310"/>
                  </a:lnTo>
                  <a:moveTo>
                    <a:pt x="8290" y="300"/>
                  </a:moveTo>
                  <a:lnTo>
                    <a:pt x="8290" y="620"/>
                  </a:lnTo>
                  <a:moveTo>
                    <a:pt x="8280" y="610"/>
                  </a:moveTo>
                  <a:lnTo>
                    <a:pt x="9600" y="610"/>
                  </a:lnTo>
                  <a:moveTo>
                    <a:pt x="9590" y="300"/>
                  </a:moveTo>
                  <a:lnTo>
                    <a:pt x="9590" y="620"/>
                  </a:lnTo>
                  <a:moveTo>
                    <a:pt x="9580" y="10"/>
                  </a:moveTo>
                  <a:lnTo>
                    <a:pt x="10900" y="10"/>
                  </a:lnTo>
                  <a:moveTo>
                    <a:pt x="9590" y="0"/>
                  </a:moveTo>
                  <a:lnTo>
                    <a:pt x="9590" y="320"/>
                  </a:lnTo>
                  <a:moveTo>
                    <a:pt x="9580" y="310"/>
                  </a:moveTo>
                  <a:lnTo>
                    <a:pt x="10900" y="310"/>
                  </a:lnTo>
                  <a:moveTo>
                    <a:pt x="10890" y="0"/>
                  </a:moveTo>
                  <a:lnTo>
                    <a:pt x="10890" y="320"/>
                  </a:lnTo>
                  <a:moveTo>
                    <a:pt x="9580" y="310"/>
                  </a:moveTo>
                  <a:lnTo>
                    <a:pt x="10900" y="310"/>
                  </a:lnTo>
                  <a:moveTo>
                    <a:pt x="9590" y="300"/>
                  </a:moveTo>
                  <a:lnTo>
                    <a:pt x="9590" y="620"/>
                  </a:lnTo>
                  <a:moveTo>
                    <a:pt x="9580" y="610"/>
                  </a:moveTo>
                  <a:lnTo>
                    <a:pt x="10900" y="610"/>
                  </a:lnTo>
                  <a:moveTo>
                    <a:pt x="10890" y="300"/>
                  </a:moveTo>
                  <a:lnTo>
                    <a:pt x="10890" y="620"/>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9" name="Text Box 25">
              <a:extLst>
                <a:ext uri="{FF2B5EF4-FFF2-40B4-BE49-F238E27FC236}">
                  <a16:creationId xmlns:a16="http://schemas.microsoft.com/office/drawing/2014/main" id="{184AED9A-5B40-4128-BA83-904695B3D83B}"/>
                </a:ext>
              </a:extLst>
            </p:cNvPr>
            <p:cNvSpPr txBox="1">
              <a:spLocks noChangeArrowheads="1"/>
            </p:cNvSpPr>
            <p:nvPr/>
          </p:nvSpPr>
          <p:spPr bwMode="auto">
            <a:xfrm>
              <a:off x="440" y="2650"/>
              <a:ext cx="1654"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201930" marR="164465" indent="-6350" algn="just">
                <a:lnSpc>
                  <a:spcPts val="895"/>
                </a:lnSpc>
                <a:spcAft>
                  <a:spcPts val="1075"/>
                </a:spcAft>
              </a:pPr>
              <a:r>
                <a:rPr lang="it-IT" sz="800">
                  <a:solidFill>
                    <a:srgbClr val="181717"/>
                  </a:solidFill>
                  <a:effectLst/>
                  <a:latin typeface="Calibri" panose="020F0502020204030204" pitchFamily="34" charset="0"/>
                  <a:ea typeface="Calibri" panose="020F0502020204030204" pitchFamily="34" charset="0"/>
                </a:rPr>
                <a:t>Codice CUP:</a:t>
              </a:r>
              <a:endParaRPr lang="it-IT" sz="1150">
                <a:solidFill>
                  <a:srgbClr val="181717"/>
                </a:solidFill>
                <a:effectLst/>
                <a:latin typeface="Calibri" panose="020F0502020204030204" pitchFamily="34" charset="0"/>
                <a:ea typeface="Calibri" panose="020F0502020204030204" pitchFamily="34" charset="0"/>
              </a:endParaRPr>
            </a:p>
          </p:txBody>
        </p:sp>
        <p:sp>
          <p:nvSpPr>
            <p:cNvPr id="10" name="Text Box 26">
              <a:extLst>
                <a:ext uri="{FF2B5EF4-FFF2-40B4-BE49-F238E27FC236}">
                  <a16:creationId xmlns:a16="http://schemas.microsoft.com/office/drawing/2014/main" id="{6C88D04E-C84B-41F8-9F4D-E33D0C344797}"/>
                </a:ext>
              </a:extLst>
            </p:cNvPr>
            <p:cNvSpPr txBox="1">
              <a:spLocks noChangeArrowheads="1"/>
            </p:cNvSpPr>
            <p:nvPr/>
          </p:nvSpPr>
          <p:spPr bwMode="auto">
            <a:xfrm>
              <a:off x="5800" y="2622"/>
              <a:ext cx="1780"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201930" marR="164465" indent="-6350" algn="just">
                <a:lnSpc>
                  <a:spcPts val="895"/>
                </a:lnSpc>
                <a:spcAft>
                  <a:spcPts val="1075"/>
                </a:spcAft>
              </a:pPr>
              <a:r>
                <a:rPr lang="it-IT" sz="800">
                  <a:solidFill>
                    <a:srgbClr val="181717"/>
                  </a:solidFill>
                  <a:effectLst/>
                  <a:latin typeface="Calibri" panose="020F0502020204030204" pitchFamily="34" charset="0"/>
                  <a:ea typeface="Calibri" panose="020F0502020204030204" pitchFamily="34" charset="0"/>
                </a:rPr>
                <a:t>Descrizione:</a:t>
              </a:r>
              <a:endParaRPr lang="it-IT" sz="1150">
                <a:solidFill>
                  <a:srgbClr val="181717"/>
                </a:solidFill>
                <a:effectLst/>
                <a:latin typeface="Calibri" panose="020F0502020204030204" pitchFamily="34" charset="0"/>
                <a:ea typeface="Calibri" panose="020F0502020204030204" pitchFamily="34" charset="0"/>
              </a:endParaRPr>
            </a:p>
          </p:txBody>
        </p:sp>
        <p:sp>
          <p:nvSpPr>
            <p:cNvPr id="11" name="Text Box 27">
              <a:extLst>
                <a:ext uri="{FF2B5EF4-FFF2-40B4-BE49-F238E27FC236}">
                  <a16:creationId xmlns:a16="http://schemas.microsoft.com/office/drawing/2014/main" id="{4D199527-853B-47C3-8344-24CCFB7247BD}"/>
                </a:ext>
              </a:extLst>
            </p:cNvPr>
            <p:cNvSpPr txBox="1">
              <a:spLocks noChangeArrowheads="1"/>
            </p:cNvSpPr>
            <p:nvPr/>
          </p:nvSpPr>
          <p:spPr bwMode="auto">
            <a:xfrm>
              <a:off x="464" y="2316"/>
              <a:ext cx="1741" cy="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201930" marR="164465" indent="-6350" algn="just">
                <a:lnSpc>
                  <a:spcPct val="108000"/>
                </a:lnSpc>
                <a:spcAft>
                  <a:spcPts val="1075"/>
                </a:spcAft>
              </a:pPr>
              <a:r>
                <a:rPr lang="it-IT" sz="800">
                  <a:solidFill>
                    <a:srgbClr val="181717"/>
                  </a:solidFill>
                  <a:effectLst/>
                  <a:latin typeface="Calibri" panose="020F0502020204030204" pitchFamily="34" charset="0"/>
                  <a:ea typeface="Calibri" panose="020F0502020204030204" pitchFamily="34" charset="0"/>
                </a:rPr>
                <a:t>Tipologia opera:</a:t>
              </a:r>
              <a:endParaRPr lang="it-IT" sz="1150">
                <a:solidFill>
                  <a:srgbClr val="181717"/>
                </a:solidFill>
                <a:effectLst/>
                <a:latin typeface="Calibri" panose="020F0502020204030204" pitchFamily="34" charset="0"/>
                <a:ea typeface="Calibri" panose="020F0502020204030204" pitchFamily="34" charset="0"/>
              </a:endParaRPr>
            </a:p>
            <a:p>
              <a:pPr marL="201930" marR="164465" indent="-6350" algn="just">
                <a:lnSpc>
                  <a:spcPct val="103000"/>
                </a:lnSpc>
                <a:spcAft>
                  <a:spcPts val="1075"/>
                </a:spcAft>
              </a:pPr>
              <a:r>
                <a:rPr lang="it-IT" sz="900">
                  <a:solidFill>
                    <a:srgbClr val="181717"/>
                  </a:solidFill>
                  <a:effectLst/>
                  <a:latin typeface="Calibri" panose="020F0502020204030204" pitchFamily="34" charset="0"/>
                  <a:ea typeface="Calibri" panose="020F0502020204030204" pitchFamily="34" charset="0"/>
                </a:rPr>
                <a:t> </a:t>
              </a:r>
              <a:endParaRPr lang="it-IT" sz="1150">
                <a:solidFill>
                  <a:srgbClr val="181717"/>
                </a:solidFill>
                <a:effectLst/>
                <a:latin typeface="Calibri" panose="020F0502020204030204" pitchFamily="34" charset="0"/>
                <a:ea typeface="Calibri" panose="020F0502020204030204" pitchFamily="34" charset="0"/>
              </a:endParaRPr>
            </a:p>
          </p:txBody>
        </p:sp>
        <p:sp>
          <p:nvSpPr>
            <p:cNvPr id="12" name="Text Box 28">
              <a:extLst>
                <a:ext uri="{FF2B5EF4-FFF2-40B4-BE49-F238E27FC236}">
                  <a16:creationId xmlns:a16="http://schemas.microsoft.com/office/drawing/2014/main" id="{4E27F220-CF67-4283-83FC-B0E0E6DCF2FE}"/>
                </a:ext>
              </a:extLst>
            </p:cNvPr>
            <p:cNvSpPr txBox="1">
              <a:spLocks noChangeArrowheads="1"/>
            </p:cNvSpPr>
            <p:nvPr/>
          </p:nvSpPr>
          <p:spPr bwMode="auto">
            <a:xfrm>
              <a:off x="442" y="2992"/>
              <a:ext cx="2244"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201930" marR="164465" indent="-6350" algn="just">
                <a:lnSpc>
                  <a:spcPts val="895"/>
                </a:lnSpc>
                <a:spcAft>
                  <a:spcPts val="1075"/>
                </a:spcAft>
              </a:pPr>
              <a:r>
                <a:rPr lang="it-IT" sz="800">
                  <a:solidFill>
                    <a:srgbClr val="181717"/>
                  </a:solidFill>
                  <a:effectLst/>
                  <a:latin typeface="Calibri" panose="020F0502020204030204" pitchFamily="34" charset="0"/>
                  <a:ea typeface="Calibri" panose="020F0502020204030204" pitchFamily="34" charset="0"/>
                </a:rPr>
                <a:t>Enti Finanziatori:</a:t>
              </a:r>
              <a:endParaRPr lang="it-IT" sz="1150">
                <a:solidFill>
                  <a:srgbClr val="181717"/>
                </a:solidFill>
                <a:effectLst/>
                <a:latin typeface="Calibri" panose="020F0502020204030204" pitchFamily="34" charset="0"/>
                <a:ea typeface="Calibri" panose="020F0502020204030204" pitchFamily="34" charset="0"/>
              </a:endParaRPr>
            </a:p>
          </p:txBody>
        </p:sp>
        <p:sp>
          <p:nvSpPr>
            <p:cNvPr id="13" name="Text Box 29">
              <a:extLst>
                <a:ext uri="{FF2B5EF4-FFF2-40B4-BE49-F238E27FC236}">
                  <a16:creationId xmlns:a16="http://schemas.microsoft.com/office/drawing/2014/main" id="{16DC5D8C-30FD-466F-B77B-F1B4A2FA2E7F}"/>
                </a:ext>
              </a:extLst>
            </p:cNvPr>
            <p:cNvSpPr txBox="1">
              <a:spLocks noChangeArrowheads="1"/>
            </p:cNvSpPr>
            <p:nvPr/>
          </p:nvSpPr>
          <p:spPr bwMode="auto">
            <a:xfrm>
              <a:off x="445" y="3281"/>
              <a:ext cx="265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201930" marR="164465" indent="-6350" algn="just">
                <a:lnSpc>
                  <a:spcPts val="895"/>
                </a:lnSpc>
                <a:spcAft>
                  <a:spcPts val="1075"/>
                </a:spcAft>
              </a:pPr>
              <a:r>
                <a:rPr lang="it-IT" sz="800">
                  <a:solidFill>
                    <a:srgbClr val="181717"/>
                  </a:solidFill>
                  <a:effectLst/>
                  <a:latin typeface="Calibri" panose="020F0502020204030204" pitchFamily="34" charset="0"/>
                  <a:ea typeface="Calibri" panose="020F0502020204030204" pitchFamily="34" charset="0"/>
                </a:rPr>
                <a:t>Quota parte cofinanziata:</a:t>
              </a:r>
              <a:endParaRPr lang="it-IT" sz="1150">
                <a:solidFill>
                  <a:srgbClr val="181717"/>
                </a:solidFill>
                <a:effectLst/>
                <a:latin typeface="Calibri" panose="020F0502020204030204" pitchFamily="34" charset="0"/>
                <a:ea typeface="Calibri" panose="020F0502020204030204" pitchFamily="34" charset="0"/>
              </a:endParaRPr>
            </a:p>
          </p:txBody>
        </p:sp>
        <p:sp>
          <p:nvSpPr>
            <p:cNvPr id="14" name="Text Box 30">
              <a:extLst>
                <a:ext uri="{FF2B5EF4-FFF2-40B4-BE49-F238E27FC236}">
                  <a16:creationId xmlns:a16="http://schemas.microsoft.com/office/drawing/2014/main" id="{353FFDC1-AFB9-4251-AA7C-0D7DA86DA4E4}"/>
                </a:ext>
              </a:extLst>
            </p:cNvPr>
            <p:cNvSpPr txBox="1">
              <a:spLocks noChangeArrowheads="1"/>
            </p:cNvSpPr>
            <p:nvPr/>
          </p:nvSpPr>
          <p:spPr bwMode="auto">
            <a:xfrm>
              <a:off x="440" y="3635"/>
              <a:ext cx="2252"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201930" marR="164465" indent="-6350" algn="just">
                <a:lnSpc>
                  <a:spcPts val="895"/>
                </a:lnSpc>
                <a:spcAft>
                  <a:spcPts val="1075"/>
                </a:spcAft>
              </a:pPr>
              <a:r>
                <a:rPr lang="it-IT" sz="800">
                  <a:solidFill>
                    <a:srgbClr val="181717"/>
                  </a:solidFill>
                  <a:effectLst/>
                  <a:latin typeface="Calibri" panose="020F0502020204030204" pitchFamily="34" charset="0"/>
                  <a:ea typeface="Calibri" panose="020F0502020204030204" pitchFamily="34" charset="0"/>
                </a:rPr>
                <a:t>Costo Complessivo:</a:t>
              </a:r>
              <a:endParaRPr lang="it-IT" sz="1150">
                <a:solidFill>
                  <a:srgbClr val="181717"/>
                </a:solidFill>
                <a:effectLst/>
                <a:latin typeface="Calibri" panose="020F0502020204030204" pitchFamily="34" charset="0"/>
                <a:ea typeface="Calibri" panose="020F0502020204030204" pitchFamily="34" charset="0"/>
              </a:endParaRPr>
            </a:p>
          </p:txBody>
        </p:sp>
        <p:sp>
          <p:nvSpPr>
            <p:cNvPr id="15" name="Text Box 31">
              <a:extLst>
                <a:ext uri="{FF2B5EF4-FFF2-40B4-BE49-F238E27FC236}">
                  <a16:creationId xmlns:a16="http://schemas.microsoft.com/office/drawing/2014/main" id="{26C5B948-DC26-432E-8AFF-E221513B171C}"/>
                </a:ext>
              </a:extLst>
            </p:cNvPr>
            <p:cNvSpPr txBox="1">
              <a:spLocks noChangeArrowheads="1"/>
            </p:cNvSpPr>
            <p:nvPr/>
          </p:nvSpPr>
          <p:spPr bwMode="auto">
            <a:xfrm>
              <a:off x="5800" y="3566"/>
              <a:ext cx="3072" cy="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201930" marR="164465" indent="-6350" algn="just">
                <a:lnSpc>
                  <a:spcPts val="895"/>
                </a:lnSpc>
                <a:spcAft>
                  <a:spcPts val="1075"/>
                </a:spcAft>
              </a:pPr>
              <a:r>
                <a:rPr lang="it-IT" sz="800">
                  <a:solidFill>
                    <a:srgbClr val="181717"/>
                  </a:solidFill>
                  <a:effectLst/>
                  <a:latin typeface="Calibri" panose="020F0502020204030204" pitchFamily="34" charset="0"/>
                  <a:ea typeface="Calibri" panose="020F0502020204030204" pitchFamily="34" charset="0"/>
                </a:rPr>
                <a:t>di cui spese progettazione:</a:t>
              </a:r>
              <a:endParaRPr lang="it-IT" sz="1150">
                <a:solidFill>
                  <a:srgbClr val="181717"/>
                </a:solidFill>
                <a:effectLst/>
                <a:latin typeface="Calibri" panose="020F0502020204030204" pitchFamily="34" charset="0"/>
                <a:ea typeface="Calibri" panose="020F0502020204030204" pitchFamily="34" charset="0"/>
              </a:endParaRPr>
            </a:p>
          </p:txBody>
        </p:sp>
        <p:sp>
          <p:nvSpPr>
            <p:cNvPr id="16" name="Text Box 32">
              <a:extLst>
                <a:ext uri="{FF2B5EF4-FFF2-40B4-BE49-F238E27FC236}">
                  <a16:creationId xmlns:a16="http://schemas.microsoft.com/office/drawing/2014/main" id="{7876E89A-9DA9-4ECA-A37D-364621C7D2EE}"/>
                </a:ext>
              </a:extLst>
            </p:cNvPr>
            <p:cNvSpPr txBox="1">
              <a:spLocks noChangeArrowheads="1"/>
            </p:cNvSpPr>
            <p:nvPr/>
          </p:nvSpPr>
          <p:spPr bwMode="auto">
            <a:xfrm>
              <a:off x="440" y="4595"/>
              <a:ext cx="3845" cy="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201930" marR="164465" indent="-6350" algn="just">
                <a:lnSpc>
                  <a:spcPct val="108000"/>
                </a:lnSpc>
                <a:spcAft>
                  <a:spcPts val="1075"/>
                </a:spcAft>
              </a:pPr>
              <a:r>
                <a:rPr lang="it-IT" sz="800">
                  <a:solidFill>
                    <a:srgbClr val="181717"/>
                  </a:solidFill>
                  <a:effectLst/>
                  <a:latin typeface="Calibri" panose="020F0502020204030204" pitchFamily="34" charset="0"/>
                  <a:ea typeface="Calibri" panose="020F0502020204030204" pitchFamily="34" charset="0"/>
                </a:rPr>
                <a:t>Richiesta contributo (Importo complessivo):</a:t>
              </a:r>
              <a:endParaRPr lang="it-IT" sz="1150">
                <a:solidFill>
                  <a:srgbClr val="181717"/>
                </a:solidFill>
                <a:effectLst/>
                <a:latin typeface="Calibri" panose="020F0502020204030204" pitchFamily="34" charset="0"/>
                <a:ea typeface="Calibri" panose="020F0502020204030204" pitchFamily="34" charset="0"/>
              </a:endParaRPr>
            </a:p>
          </p:txBody>
        </p:sp>
        <p:sp>
          <p:nvSpPr>
            <p:cNvPr id="17" name="Text Box 33">
              <a:extLst>
                <a:ext uri="{FF2B5EF4-FFF2-40B4-BE49-F238E27FC236}">
                  <a16:creationId xmlns:a16="http://schemas.microsoft.com/office/drawing/2014/main" id="{0764DD93-3DE7-4D6A-8C1A-BA644BE9FB2B}"/>
                </a:ext>
              </a:extLst>
            </p:cNvPr>
            <p:cNvSpPr txBox="1">
              <a:spLocks noChangeArrowheads="1"/>
            </p:cNvSpPr>
            <p:nvPr/>
          </p:nvSpPr>
          <p:spPr bwMode="auto">
            <a:xfrm>
              <a:off x="5800" y="4558"/>
              <a:ext cx="4254" cy="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201930" marR="164465" indent="-6350" algn="l">
                <a:lnSpc>
                  <a:spcPts val="895"/>
                </a:lnSpc>
                <a:spcAft>
                  <a:spcPts val="1075"/>
                </a:spcAft>
              </a:pPr>
              <a:r>
                <a:rPr lang="it-IT" sz="800">
                  <a:solidFill>
                    <a:srgbClr val="181717"/>
                  </a:solidFill>
                  <a:effectLst/>
                  <a:latin typeface="Calibri" panose="020F0502020204030204" pitchFamily="34" charset="0"/>
                  <a:ea typeface="Calibri" panose="020F0502020204030204" pitchFamily="34" charset="0"/>
                </a:rPr>
                <a:t>di cui spese progettazione esecutiva:</a:t>
              </a:r>
              <a:endParaRPr lang="it-IT" sz="1150">
                <a:solidFill>
                  <a:srgbClr val="181717"/>
                </a:solidFill>
                <a:effectLst/>
                <a:latin typeface="Calibri" panose="020F0502020204030204" pitchFamily="34" charset="0"/>
                <a:ea typeface="Calibri" panose="020F0502020204030204" pitchFamily="34" charset="0"/>
              </a:endParaRPr>
            </a:p>
          </p:txBody>
        </p:sp>
        <p:sp>
          <p:nvSpPr>
            <p:cNvPr id="18" name="Text Box 34">
              <a:extLst>
                <a:ext uri="{FF2B5EF4-FFF2-40B4-BE49-F238E27FC236}">
                  <a16:creationId xmlns:a16="http://schemas.microsoft.com/office/drawing/2014/main" id="{1A062BCC-C5DF-468D-9439-0883331E2E5D}"/>
                </a:ext>
              </a:extLst>
            </p:cNvPr>
            <p:cNvSpPr txBox="1">
              <a:spLocks noChangeArrowheads="1"/>
            </p:cNvSpPr>
            <p:nvPr/>
          </p:nvSpPr>
          <p:spPr bwMode="auto">
            <a:xfrm>
              <a:off x="865" y="4996"/>
              <a:ext cx="2522" cy="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201930" marR="164465" indent="-6350" algn="ctr">
                <a:lnSpc>
                  <a:spcPts val="895"/>
                </a:lnSpc>
                <a:spcAft>
                  <a:spcPts val="1075"/>
                </a:spcAft>
              </a:pPr>
              <a:r>
                <a:rPr lang="it-IT" sz="800">
                  <a:solidFill>
                    <a:srgbClr val="181717"/>
                  </a:solidFill>
                  <a:effectLst/>
                  <a:latin typeface="Calibri" panose="020F0502020204030204" pitchFamily="34" charset="0"/>
                  <a:ea typeface="Calibri" panose="020F0502020204030204" pitchFamily="34" charset="0"/>
                </a:rPr>
                <a:t>Cronoprogramma lavori - Piano dei costi</a:t>
              </a:r>
              <a:endParaRPr lang="it-IT" sz="1150">
                <a:solidFill>
                  <a:srgbClr val="181717"/>
                </a:solidFill>
                <a:effectLst/>
                <a:latin typeface="Calibri" panose="020F0502020204030204" pitchFamily="34" charset="0"/>
                <a:ea typeface="Calibri" panose="020F0502020204030204" pitchFamily="34" charset="0"/>
              </a:endParaRPr>
            </a:p>
          </p:txBody>
        </p:sp>
        <p:sp>
          <p:nvSpPr>
            <p:cNvPr id="19" name="Text Box 35">
              <a:extLst>
                <a:ext uri="{FF2B5EF4-FFF2-40B4-BE49-F238E27FC236}">
                  <a16:creationId xmlns:a16="http://schemas.microsoft.com/office/drawing/2014/main" id="{A554EC03-F6DE-4C24-B920-DA54CD62EEE5}"/>
                </a:ext>
              </a:extLst>
            </p:cNvPr>
            <p:cNvSpPr txBox="1">
              <a:spLocks noChangeArrowheads="1"/>
            </p:cNvSpPr>
            <p:nvPr/>
          </p:nvSpPr>
          <p:spPr bwMode="auto">
            <a:xfrm>
              <a:off x="3880" y="4988"/>
              <a:ext cx="1092"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201930" marR="164465" indent="-6350" algn="just">
                <a:lnSpc>
                  <a:spcPts val="895"/>
                </a:lnSpc>
                <a:spcAft>
                  <a:spcPts val="1075"/>
                </a:spcAft>
              </a:pPr>
              <a:r>
                <a:rPr lang="it-IT" sz="800">
                  <a:solidFill>
                    <a:srgbClr val="181717"/>
                  </a:solidFill>
                  <a:effectLst/>
                  <a:latin typeface="Calibri" panose="020F0502020204030204" pitchFamily="34" charset="0"/>
                  <a:ea typeface="Calibri" panose="020F0502020204030204" pitchFamily="34" charset="0"/>
                </a:rPr>
                <a:t>2022</a:t>
              </a:r>
              <a:endParaRPr lang="it-IT" sz="1150">
                <a:solidFill>
                  <a:srgbClr val="181717"/>
                </a:solidFill>
                <a:effectLst/>
                <a:latin typeface="Calibri" panose="020F0502020204030204" pitchFamily="34" charset="0"/>
                <a:ea typeface="Calibri" panose="020F0502020204030204" pitchFamily="34" charset="0"/>
              </a:endParaRPr>
            </a:p>
          </p:txBody>
        </p:sp>
      </p:grpSp>
    </p:spTree>
    <p:extLst>
      <p:ext uri="{BB962C8B-B14F-4D97-AF65-F5344CB8AC3E}">
        <p14:creationId xmlns:p14="http://schemas.microsoft.com/office/powerpoint/2010/main" val="4068234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C19BF2-75CE-4DD6-9BDF-B2010C5C358B}"/>
              </a:ext>
            </a:extLst>
          </p:cNvPr>
          <p:cNvSpPr>
            <a:spLocks noGrp="1"/>
          </p:cNvSpPr>
          <p:nvPr>
            <p:ph type="title"/>
          </p:nvPr>
        </p:nvSpPr>
        <p:spPr>
          <a:xfrm>
            <a:off x="838200" y="365126"/>
            <a:ext cx="10515600" cy="1152590"/>
          </a:xfrm>
        </p:spPr>
        <p:txBody>
          <a:bodyPr>
            <a:normAutofit/>
          </a:bodyPr>
          <a:lstStyle/>
          <a:p>
            <a:pPr algn="ctr"/>
            <a:r>
              <a:rPr lang="it-IT" b="1" dirty="0">
                <a:solidFill>
                  <a:schemeClr val="accent1">
                    <a:lumMod val="75000"/>
                  </a:schemeClr>
                </a:solidFill>
                <a:latin typeface="Arial" panose="020B0604020202020204" pitchFamily="34" charset="0"/>
                <a:cs typeface="Arial" panose="020B0604020202020204" pitchFamily="34" charset="0"/>
              </a:rPr>
              <a:t>LB 2022 RIGENERAZIONE URBANA</a:t>
            </a:r>
            <a:endParaRPr lang="it-IT" dirty="0">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F77B59D2-6634-4869-930E-8CD9D6CFDAFB}"/>
              </a:ext>
            </a:extLst>
          </p:cNvPr>
          <p:cNvSpPr>
            <a:spLocks noGrp="1"/>
          </p:cNvSpPr>
          <p:nvPr>
            <p:ph idx="1"/>
          </p:nvPr>
        </p:nvSpPr>
        <p:spPr>
          <a:xfrm>
            <a:off x="1055802" y="1432874"/>
            <a:ext cx="10297998" cy="4421171"/>
          </a:xfrm>
        </p:spPr>
        <p:txBody>
          <a:bodyPr>
            <a:normAutofit fontScale="92500" lnSpcReduction="20000"/>
          </a:bodyPr>
          <a:lstStyle/>
          <a:p>
            <a:pPr>
              <a:buFont typeface="Wingdings" panose="05000000000000000000" pitchFamily="2" charset="2"/>
              <a:buChar char="q"/>
            </a:pPr>
            <a:r>
              <a:rPr lang="it-IT" b="1" dirty="0">
                <a:solidFill>
                  <a:schemeClr val="accent1">
                    <a:lumMod val="75000"/>
                  </a:schemeClr>
                </a:solidFill>
                <a:latin typeface="Arial" panose="020B0604020202020204" pitchFamily="34" charset="0"/>
                <a:cs typeface="Arial" panose="020B0604020202020204" pitchFamily="34" charset="0"/>
              </a:rPr>
              <a:t>rigenerazione urbana comma 536</a:t>
            </a:r>
          </a:p>
          <a:p>
            <a:pPr algn="just">
              <a:buFont typeface="Wingdings" panose="05000000000000000000" pitchFamily="2" charset="2"/>
              <a:buChar char="ü"/>
            </a:pPr>
            <a:r>
              <a:rPr lang="it-IT" b="1" dirty="0"/>
              <a:t>La mancanza dell'indicazione di un CUP valido ovvero l'errata indicazione in relazione all'opera per la quale è chiesto il contributo </a:t>
            </a:r>
            <a:r>
              <a:rPr lang="it-IT" b="1" dirty="0">
                <a:solidFill>
                  <a:srgbClr val="FF0000"/>
                </a:solidFill>
              </a:rPr>
              <a:t>comporta l'esclusione dalla procedura</a:t>
            </a:r>
            <a:r>
              <a:rPr lang="it-IT" dirty="0">
                <a:solidFill>
                  <a:srgbClr val="FF0000"/>
                </a:solidFill>
              </a:rPr>
              <a:t>;</a:t>
            </a:r>
            <a:endParaRPr lang="it-IT" dirty="0">
              <a:solidFill>
                <a:srgbClr val="FF0000"/>
              </a:solidFill>
              <a:latin typeface="Arial" panose="020B0604020202020204" pitchFamily="34" charset="0"/>
              <a:cs typeface="Arial" panose="020B0604020202020204" pitchFamily="34" charset="0"/>
            </a:endParaRPr>
          </a:p>
          <a:p>
            <a:pPr algn="just">
              <a:buFont typeface="Wingdings" panose="05000000000000000000" pitchFamily="2" charset="2"/>
              <a:buChar char="ü"/>
            </a:pPr>
            <a:r>
              <a:rPr lang="it-IT" dirty="0">
                <a:latin typeface="Arial" panose="020B0604020202020204" pitchFamily="34" charset="0"/>
                <a:cs typeface="Arial" panose="020B0604020202020204" pitchFamily="34" charset="0"/>
              </a:rPr>
              <a:t>legge 16 gennaio 2003, n. 3, recante “Disposizioni ordinamentali in materia di pubblica amministrazione” e, in particolare, l’articolo 11, comma 2-bis, ai sensi del quale “Gli atti amministrativi anche di natura regolamentare adottati dalle Amministrazioni di cui all’articolo 1, comma 2, del decreto legislativo 30 marzo 2001, n. 165, che dispongono il finanziamento pubblico o autorizzano l’esecuzione di progetti di investimento pubblico, </a:t>
            </a:r>
            <a:r>
              <a:rPr lang="it-IT" b="1" dirty="0">
                <a:solidFill>
                  <a:srgbClr val="FF0000"/>
                </a:solidFill>
                <a:latin typeface="Arial" panose="020B0604020202020204" pitchFamily="34" charset="0"/>
                <a:cs typeface="Arial" panose="020B0604020202020204" pitchFamily="34" charset="0"/>
              </a:rPr>
              <a:t>sono nulli in assenza dei corrispondenti codici di cui al comma 1 che costituiscono elemento essenziale dell'atto stesso;</a:t>
            </a:r>
          </a:p>
          <a:p>
            <a:pPr algn="just">
              <a:buFont typeface="Wingdings" panose="05000000000000000000" pitchFamily="2" charset="2"/>
              <a:buChar char="ü"/>
            </a:pPr>
            <a:r>
              <a:rPr lang="it-IT" b="1" dirty="0">
                <a:solidFill>
                  <a:srgbClr val="FF0000"/>
                </a:solidFill>
                <a:latin typeface="Arial" panose="020B0604020202020204" pitchFamily="34" charset="0"/>
                <a:cs typeface="Arial" panose="020B0604020202020204" pitchFamily="34" charset="0"/>
              </a:rPr>
              <a:t>Il CUP non mai revocato e/o annullato né sostituito;</a:t>
            </a:r>
            <a:endParaRPr lang="it-IT" b="1" dirty="0">
              <a:latin typeface="Arial" panose="020B0604020202020204" pitchFamily="34" charset="0"/>
              <a:cs typeface="Arial" panose="020B0604020202020204" pitchFamily="34" charset="0"/>
            </a:endParaRPr>
          </a:p>
        </p:txBody>
      </p:sp>
      <p:sp>
        <p:nvSpPr>
          <p:cNvPr id="4" name="Segnaposto piè di pagina 3">
            <a:extLst>
              <a:ext uri="{FF2B5EF4-FFF2-40B4-BE49-F238E27FC236}">
                <a16:creationId xmlns:a16="http://schemas.microsoft.com/office/drawing/2014/main" id="{F5EB8EA1-78BE-4223-ADD8-9B5A65DBCC69}"/>
              </a:ext>
            </a:extLst>
          </p:cNvPr>
          <p:cNvSpPr>
            <a:spLocks noGrp="1"/>
          </p:cNvSpPr>
          <p:nvPr>
            <p:ph type="ftr" sz="quarter" idx="11"/>
          </p:nvPr>
        </p:nvSpPr>
        <p:spPr/>
        <p:txBody>
          <a:bodyPr/>
          <a:lstStyle/>
          <a:p>
            <a:r>
              <a:rPr lang="de-DE"/>
              <a:t>MARCELLO ZOTTOLA</a:t>
            </a:r>
          </a:p>
        </p:txBody>
      </p:sp>
      <p:sp>
        <p:nvSpPr>
          <p:cNvPr id="5" name="Segnaposto numero diapositiva 4">
            <a:extLst>
              <a:ext uri="{FF2B5EF4-FFF2-40B4-BE49-F238E27FC236}">
                <a16:creationId xmlns:a16="http://schemas.microsoft.com/office/drawing/2014/main" id="{430A682B-AAE2-4991-A27D-B27DB078CF3C}"/>
              </a:ext>
            </a:extLst>
          </p:cNvPr>
          <p:cNvSpPr>
            <a:spLocks noGrp="1"/>
          </p:cNvSpPr>
          <p:nvPr>
            <p:ph type="sldNum" sz="quarter" idx="12"/>
          </p:nvPr>
        </p:nvSpPr>
        <p:spPr/>
        <p:txBody>
          <a:bodyPr/>
          <a:lstStyle/>
          <a:p>
            <a:fld id="{66CD45B7-DFE2-4393-8D37-380FC36BF3AA}" type="slidenum">
              <a:rPr lang="de-DE" smtClean="0"/>
              <a:t>15</a:t>
            </a:fld>
            <a:endParaRPr lang="de-DE"/>
          </a:p>
        </p:txBody>
      </p:sp>
    </p:spTree>
    <p:extLst>
      <p:ext uri="{BB962C8B-B14F-4D97-AF65-F5344CB8AC3E}">
        <p14:creationId xmlns:p14="http://schemas.microsoft.com/office/powerpoint/2010/main" val="1109380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C19BF2-75CE-4DD6-9BDF-B2010C5C358B}"/>
              </a:ext>
            </a:extLst>
          </p:cNvPr>
          <p:cNvSpPr>
            <a:spLocks noGrp="1"/>
          </p:cNvSpPr>
          <p:nvPr>
            <p:ph type="title"/>
          </p:nvPr>
        </p:nvSpPr>
        <p:spPr>
          <a:xfrm>
            <a:off x="838200" y="365126"/>
            <a:ext cx="10515600" cy="1152590"/>
          </a:xfrm>
        </p:spPr>
        <p:txBody>
          <a:bodyPr>
            <a:normAutofit/>
          </a:bodyPr>
          <a:lstStyle/>
          <a:p>
            <a:pPr algn="ctr"/>
            <a:r>
              <a:rPr lang="it-IT" b="1" dirty="0">
                <a:solidFill>
                  <a:schemeClr val="accent1">
                    <a:lumMod val="75000"/>
                  </a:schemeClr>
                </a:solidFill>
                <a:latin typeface="Arial" panose="020B0604020202020204" pitchFamily="34" charset="0"/>
                <a:cs typeface="Arial" panose="020B0604020202020204" pitchFamily="34" charset="0"/>
              </a:rPr>
              <a:t>LB 2022 RIGENERAZIONE URBANA</a:t>
            </a:r>
            <a:endParaRPr lang="it-IT" dirty="0">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F77B59D2-6634-4869-930E-8CD9D6CFDAFB}"/>
              </a:ext>
            </a:extLst>
          </p:cNvPr>
          <p:cNvSpPr>
            <a:spLocks noGrp="1"/>
          </p:cNvSpPr>
          <p:nvPr>
            <p:ph idx="1"/>
          </p:nvPr>
        </p:nvSpPr>
        <p:spPr>
          <a:xfrm>
            <a:off x="1055802" y="1432874"/>
            <a:ext cx="10297998" cy="4421171"/>
          </a:xfrm>
        </p:spPr>
        <p:txBody>
          <a:bodyPr>
            <a:normAutofit/>
          </a:bodyPr>
          <a:lstStyle/>
          <a:p>
            <a:pPr>
              <a:buFont typeface="Wingdings" panose="05000000000000000000" pitchFamily="2" charset="2"/>
              <a:buChar char="q"/>
            </a:pPr>
            <a:r>
              <a:rPr lang="it-IT" b="1" dirty="0">
                <a:solidFill>
                  <a:schemeClr val="accent1">
                    <a:lumMod val="75000"/>
                  </a:schemeClr>
                </a:solidFill>
                <a:latin typeface="Arial" panose="020B0604020202020204" pitchFamily="34" charset="0"/>
                <a:cs typeface="Arial" panose="020B0604020202020204" pitchFamily="34" charset="0"/>
              </a:rPr>
              <a:t>rigenerazione urbana comma 536</a:t>
            </a:r>
          </a:p>
          <a:p>
            <a:pPr algn="just">
              <a:buFont typeface="Wingdings" panose="05000000000000000000" pitchFamily="2" charset="2"/>
              <a:buChar char="ü"/>
            </a:pPr>
            <a:r>
              <a:rPr lang="it-IT" b="1" dirty="0"/>
              <a:t>La mancanza dell'indicazione di un CUP valido ovvero l'errata indicazione in relazione all'opera per la quale è chiesto il contributo comporta l'esclusione dalla procedura</a:t>
            </a:r>
            <a:r>
              <a:rPr lang="it-IT" dirty="0"/>
              <a:t>;</a:t>
            </a:r>
            <a:endParaRPr lang="it-IT" dirty="0">
              <a:latin typeface="Arial" panose="020B0604020202020204" pitchFamily="34" charset="0"/>
              <a:cs typeface="Arial" panose="020B0604020202020204" pitchFamily="34" charset="0"/>
            </a:endParaRPr>
          </a:p>
          <a:p>
            <a:pPr algn="just">
              <a:buFont typeface="Wingdings" panose="05000000000000000000" pitchFamily="2" charset="2"/>
              <a:buChar char="ü"/>
            </a:pPr>
            <a:r>
              <a:rPr lang="it-IT" dirty="0">
                <a:latin typeface="Arial" panose="020B0604020202020204" pitchFamily="34" charset="0"/>
                <a:cs typeface="Arial" panose="020B0604020202020204" pitchFamily="34" charset="0"/>
              </a:rPr>
              <a:t>nel caso di comuni in forma associata, l’elenco di comuni che fanno parte della forma associativa;</a:t>
            </a:r>
          </a:p>
          <a:p>
            <a:pPr algn="just">
              <a:buFont typeface="Wingdings" panose="05000000000000000000" pitchFamily="2" charset="2"/>
              <a:buChar char="Ø"/>
            </a:pPr>
            <a:endParaRPr lang="it-IT" b="1" dirty="0">
              <a:latin typeface="Arial" panose="020B0604020202020204" pitchFamily="34" charset="0"/>
              <a:cs typeface="Arial" panose="020B0604020202020204" pitchFamily="34" charset="0"/>
            </a:endParaRPr>
          </a:p>
        </p:txBody>
      </p:sp>
      <p:sp>
        <p:nvSpPr>
          <p:cNvPr id="4" name="Segnaposto piè di pagina 3">
            <a:extLst>
              <a:ext uri="{FF2B5EF4-FFF2-40B4-BE49-F238E27FC236}">
                <a16:creationId xmlns:a16="http://schemas.microsoft.com/office/drawing/2014/main" id="{F5EB8EA1-78BE-4223-ADD8-9B5A65DBCC69}"/>
              </a:ext>
            </a:extLst>
          </p:cNvPr>
          <p:cNvSpPr>
            <a:spLocks noGrp="1"/>
          </p:cNvSpPr>
          <p:nvPr>
            <p:ph type="ftr" sz="quarter" idx="11"/>
          </p:nvPr>
        </p:nvSpPr>
        <p:spPr/>
        <p:txBody>
          <a:bodyPr/>
          <a:lstStyle/>
          <a:p>
            <a:r>
              <a:rPr lang="de-DE"/>
              <a:t>MARCELLO ZOTTOLA</a:t>
            </a:r>
          </a:p>
        </p:txBody>
      </p:sp>
      <p:sp>
        <p:nvSpPr>
          <p:cNvPr id="5" name="Segnaposto numero diapositiva 4">
            <a:extLst>
              <a:ext uri="{FF2B5EF4-FFF2-40B4-BE49-F238E27FC236}">
                <a16:creationId xmlns:a16="http://schemas.microsoft.com/office/drawing/2014/main" id="{430A682B-AAE2-4991-A27D-B27DB078CF3C}"/>
              </a:ext>
            </a:extLst>
          </p:cNvPr>
          <p:cNvSpPr>
            <a:spLocks noGrp="1"/>
          </p:cNvSpPr>
          <p:nvPr>
            <p:ph type="sldNum" sz="quarter" idx="12"/>
          </p:nvPr>
        </p:nvSpPr>
        <p:spPr/>
        <p:txBody>
          <a:bodyPr/>
          <a:lstStyle/>
          <a:p>
            <a:fld id="{66CD45B7-DFE2-4393-8D37-380FC36BF3AA}" type="slidenum">
              <a:rPr lang="de-DE" smtClean="0"/>
              <a:t>16</a:t>
            </a:fld>
            <a:endParaRPr lang="de-DE"/>
          </a:p>
        </p:txBody>
      </p:sp>
    </p:spTree>
    <p:extLst>
      <p:ext uri="{BB962C8B-B14F-4D97-AF65-F5344CB8AC3E}">
        <p14:creationId xmlns:p14="http://schemas.microsoft.com/office/powerpoint/2010/main" val="3607987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C19BF2-75CE-4DD6-9BDF-B2010C5C358B}"/>
              </a:ext>
            </a:extLst>
          </p:cNvPr>
          <p:cNvSpPr>
            <a:spLocks noGrp="1"/>
          </p:cNvSpPr>
          <p:nvPr>
            <p:ph type="title"/>
          </p:nvPr>
        </p:nvSpPr>
        <p:spPr>
          <a:xfrm>
            <a:off x="838200" y="365126"/>
            <a:ext cx="10515600" cy="1152590"/>
          </a:xfrm>
        </p:spPr>
        <p:txBody>
          <a:bodyPr>
            <a:normAutofit/>
          </a:bodyPr>
          <a:lstStyle/>
          <a:p>
            <a:pPr algn="ctr"/>
            <a:r>
              <a:rPr lang="it-IT" b="1" dirty="0">
                <a:solidFill>
                  <a:schemeClr val="accent1">
                    <a:lumMod val="75000"/>
                  </a:schemeClr>
                </a:solidFill>
                <a:latin typeface="Arial" panose="020B0604020202020204" pitchFamily="34" charset="0"/>
                <a:cs typeface="Arial" panose="020B0604020202020204" pitchFamily="34" charset="0"/>
              </a:rPr>
              <a:t>LB 2022 RIGENERAZIONE URBANA</a:t>
            </a:r>
            <a:endParaRPr lang="it-IT" dirty="0">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F77B59D2-6634-4869-930E-8CD9D6CFDAFB}"/>
              </a:ext>
            </a:extLst>
          </p:cNvPr>
          <p:cNvSpPr>
            <a:spLocks noGrp="1"/>
          </p:cNvSpPr>
          <p:nvPr>
            <p:ph idx="1"/>
          </p:nvPr>
        </p:nvSpPr>
        <p:spPr>
          <a:xfrm>
            <a:off x="1055802" y="1432874"/>
            <a:ext cx="10297998" cy="4421171"/>
          </a:xfrm>
        </p:spPr>
        <p:txBody>
          <a:bodyPr>
            <a:normAutofit/>
          </a:bodyPr>
          <a:lstStyle/>
          <a:p>
            <a:pPr>
              <a:buFont typeface="Wingdings" panose="05000000000000000000" pitchFamily="2" charset="2"/>
              <a:buChar char="q"/>
            </a:pPr>
            <a:r>
              <a:rPr lang="it-IT" b="1" dirty="0">
                <a:solidFill>
                  <a:schemeClr val="accent1">
                    <a:lumMod val="75000"/>
                  </a:schemeClr>
                </a:solidFill>
                <a:latin typeface="Arial" panose="020B0604020202020204" pitchFamily="34" charset="0"/>
                <a:cs typeface="Arial" panose="020B0604020202020204" pitchFamily="34" charset="0"/>
              </a:rPr>
              <a:t>rigenerazione urbana comma 536</a:t>
            </a:r>
          </a:p>
          <a:p>
            <a:pPr algn="just">
              <a:buFont typeface="Wingdings" panose="05000000000000000000" pitchFamily="2" charset="2"/>
              <a:buChar char="q"/>
            </a:pPr>
            <a:r>
              <a:rPr lang="it-IT" dirty="0">
                <a:latin typeface="Arial" panose="020B0604020202020204" pitchFamily="34" charset="0"/>
                <a:cs typeface="Arial" panose="020B0604020202020204" pitchFamily="34" charset="0"/>
              </a:rPr>
              <a:t>La richiesta deve contenere: </a:t>
            </a:r>
            <a:r>
              <a:rPr lang="it-IT" dirty="0"/>
              <a:t>il quadro economico dell'opera, il cronoprogramma dei lavori, nonché le informazioni riferite al codice unico di progetto (CUP) e ad eventuali forme di finanziamento concesse da altri soggetti sulla stessa opera</a:t>
            </a:r>
            <a:endParaRPr lang="it-IT" dirty="0">
              <a:latin typeface="Arial" panose="020B0604020202020204" pitchFamily="34" charset="0"/>
              <a:cs typeface="Arial" panose="020B0604020202020204" pitchFamily="34" charset="0"/>
            </a:endParaRPr>
          </a:p>
          <a:p>
            <a:pPr algn="just">
              <a:buFont typeface="Wingdings" panose="05000000000000000000" pitchFamily="2" charset="2"/>
              <a:buChar char="ü"/>
            </a:pPr>
            <a:r>
              <a:rPr lang="it-IT" dirty="0"/>
              <a:t>. </a:t>
            </a:r>
            <a:r>
              <a:rPr lang="it-IT" b="1" dirty="0"/>
              <a:t>La mancanza dell'indicazione di un CUP valido ovvero l'errata indicazione in relazione all'opera per la quale è chiesto il contributo comporta l'esclusione dalla procedura</a:t>
            </a:r>
            <a:r>
              <a:rPr lang="it-IT" dirty="0"/>
              <a:t>;</a:t>
            </a:r>
            <a:endParaRPr lang="it-IT" dirty="0">
              <a:latin typeface="Arial" panose="020B0604020202020204" pitchFamily="34" charset="0"/>
              <a:cs typeface="Arial" panose="020B0604020202020204" pitchFamily="34" charset="0"/>
            </a:endParaRPr>
          </a:p>
          <a:p>
            <a:pPr algn="just">
              <a:buFont typeface="Wingdings" panose="05000000000000000000" pitchFamily="2" charset="2"/>
              <a:buChar char="ü"/>
            </a:pPr>
            <a:r>
              <a:rPr lang="it-IT" dirty="0">
                <a:latin typeface="Arial" panose="020B0604020202020204" pitchFamily="34" charset="0"/>
                <a:cs typeface="Arial" panose="020B0604020202020204" pitchFamily="34" charset="0"/>
              </a:rPr>
              <a:t>nel caso di comuni in forma associata, l’elenco di comuni che fanno parte della forma associativa;</a:t>
            </a:r>
          </a:p>
          <a:p>
            <a:pPr algn="just">
              <a:buFont typeface="Wingdings" panose="05000000000000000000" pitchFamily="2" charset="2"/>
              <a:buChar char="Ø"/>
            </a:pPr>
            <a:endParaRPr lang="it-IT" b="1" dirty="0">
              <a:latin typeface="Arial" panose="020B0604020202020204" pitchFamily="34" charset="0"/>
              <a:cs typeface="Arial" panose="020B0604020202020204" pitchFamily="34" charset="0"/>
            </a:endParaRPr>
          </a:p>
        </p:txBody>
      </p:sp>
      <p:sp>
        <p:nvSpPr>
          <p:cNvPr id="4" name="Segnaposto piè di pagina 3">
            <a:extLst>
              <a:ext uri="{FF2B5EF4-FFF2-40B4-BE49-F238E27FC236}">
                <a16:creationId xmlns:a16="http://schemas.microsoft.com/office/drawing/2014/main" id="{F5EB8EA1-78BE-4223-ADD8-9B5A65DBCC69}"/>
              </a:ext>
            </a:extLst>
          </p:cNvPr>
          <p:cNvSpPr>
            <a:spLocks noGrp="1"/>
          </p:cNvSpPr>
          <p:nvPr>
            <p:ph type="ftr" sz="quarter" idx="11"/>
          </p:nvPr>
        </p:nvSpPr>
        <p:spPr/>
        <p:txBody>
          <a:bodyPr/>
          <a:lstStyle/>
          <a:p>
            <a:r>
              <a:rPr lang="de-DE"/>
              <a:t>MARCELLO ZOTTOLA</a:t>
            </a:r>
          </a:p>
        </p:txBody>
      </p:sp>
      <p:sp>
        <p:nvSpPr>
          <p:cNvPr id="5" name="Segnaposto numero diapositiva 4">
            <a:extLst>
              <a:ext uri="{FF2B5EF4-FFF2-40B4-BE49-F238E27FC236}">
                <a16:creationId xmlns:a16="http://schemas.microsoft.com/office/drawing/2014/main" id="{430A682B-AAE2-4991-A27D-B27DB078CF3C}"/>
              </a:ext>
            </a:extLst>
          </p:cNvPr>
          <p:cNvSpPr>
            <a:spLocks noGrp="1"/>
          </p:cNvSpPr>
          <p:nvPr>
            <p:ph type="sldNum" sz="quarter" idx="12"/>
          </p:nvPr>
        </p:nvSpPr>
        <p:spPr/>
        <p:txBody>
          <a:bodyPr/>
          <a:lstStyle/>
          <a:p>
            <a:fld id="{66CD45B7-DFE2-4393-8D37-380FC36BF3AA}" type="slidenum">
              <a:rPr lang="de-DE" smtClean="0"/>
              <a:t>17</a:t>
            </a:fld>
            <a:endParaRPr lang="de-DE"/>
          </a:p>
        </p:txBody>
      </p:sp>
    </p:spTree>
    <p:extLst>
      <p:ext uri="{BB962C8B-B14F-4D97-AF65-F5344CB8AC3E}">
        <p14:creationId xmlns:p14="http://schemas.microsoft.com/office/powerpoint/2010/main" val="4220787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C19BF2-75CE-4DD6-9BDF-B2010C5C358B}"/>
              </a:ext>
            </a:extLst>
          </p:cNvPr>
          <p:cNvSpPr>
            <a:spLocks noGrp="1"/>
          </p:cNvSpPr>
          <p:nvPr>
            <p:ph type="title"/>
          </p:nvPr>
        </p:nvSpPr>
        <p:spPr>
          <a:xfrm>
            <a:off x="838200" y="365126"/>
            <a:ext cx="10515600" cy="1067748"/>
          </a:xfrm>
        </p:spPr>
        <p:txBody>
          <a:bodyPr>
            <a:normAutofit/>
          </a:bodyPr>
          <a:lstStyle/>
          <a:p>
            <a:pPr algn="ctr"/>
            <a:r>
              <a:rPr lang="it-IT" b="1" dirty="0">
                <a:solidFill>
                  <a:schemeClr val="accent1">
                    <a:lumMod val="75000"/>
                  </a:schemeClr>
                </a:solidFill>
                <a:latin typeface="Arial" panose="020B0604020202020204" pitchFamily="34" charset="0"/>
                <a:cs typeface="Arial" panose="020B0604020202020204" pitchFamily="34" charset="0"/>
              </a:rPr>
              <a:t>LB 2022 RIGENERAZIONE URBANA</a:t>
            </a:r>
            <a:endParaRPr lang="it-IT" dirty="0">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F77B59D2-6634-4869-930E-8CD9D6CFDAFB}"/>
              </a:ext>
            </a:extLst>
          </p:cNvPr>
          <p:cNvSpPr>
            <a:spLocks noGrp="1"/>
          </p:cNvSpPr>
          <p:nvPr>
            <p:ph idx="1"/>
          </p:nvPr>
        </p:nvSpPr>
        <p:spPr>
          <a:xfrm>
            <a:off x="1055802" y="1432874"/>
            <a:ext cx="10297998" cy="4421171"/>
          </a:xfrm>
        </p:spPr>
        <p:txBody>
          <a:bodyPr>
            <a:normAutofit/>
          </a:bodyPr>
          <a:lstStyle/>
          <a:p>
            <a:pPr algn="just">
              <a:buFont typeface="Wingdings" panose="05000000000000000000" pitchFamily="2" charset="2"/>
              <a:buChar char="Ø"/>
            </a:pPr>
            <a:r>
              <a:rPr lang="it-IT" b="1" dirty="0">
                <a:latin typeface="Arial" panose="020B0604020202020204" pitchFamily="34" charset="0"/>
                <a:cs typeface="Arial" panose="020B0604020202020204" pitchFamily="34" charset="0"/>
              </a:rPr>
              <a:t>Assegnazione comma 537:</a:t>
            </a:r>
          </a:p>
          <a:p>
            <a:pPr algn="just">
              <a:buFont typeface="Wingdings" panose="05000000000000000000" pitchFamily="2" charset="2"/>
              <a:buChar char="Ø"/>
            </a:pPr>
            <a:r>
              <a:rPr lang="it-IT" dirty="0">
                <a:latin typeface="Arial" panose="020B0604020202020204" pitchFamily="34" charset="0"/>
                <a:cs typeface="Arial" panose="020B0604020202020204" pitchFamily="34" charset="0"/>
              </a:rPr>
              <a:t>Con decreto del Ministero dell'interno, adottato di concerto con il Ministero dell'economia e delle finanze entro il 30 giugno 2022;</a:t>
            </a:r>
          </a:p>
          <a:p>
            <a:pPr algn="just">
              <a:buFont typeface="Wingdings" panose="05000000000000000000" pitchFamily="2" charset="2"/>
              <a:buChar char="Ø"/>
            </a:pPr>
            <a:r>
              <a:rPr lang="it-IT" dirty="0">
                <a:latin typeface="Arial" panose="020B0604020202020204" pitchFamily="34" charset="0"/>
                <a:cs typeface="Arial" panose="020B0604020202020204" pitchFamily="34" charset="0"/>
              </a:rPr>
              <a:t>qualora l'entità delle richieste pervenute superi l'ammontare delle risorse disponibili, l'attribuzione è effettuata a favore dei comuni che presentano un valore più elevato dell’indice di vulnerabilità sociale e materiale (IVSM);</a:t>
            </a:r>
          </a:p>
          <a:p>
            <a:pPr algn="just">
              <a:buFont typeface="Wingdings" panose="05000000000000000000" pitchFamily="2" charset="2"/>
              <a:buChar char="Ø"/>
            </a:pPr>
            <a:r>
              <a:rPr lang="it-IT" dirty="0">
                <a:latin typeface="Arial" panose="020B0604020202020204" pitchFamily="34" charset="0"/>
                <a:cs typeface="Arial" panose="020B0604020202020204" pitchFamily="34" charset="0"/>
              </a:rPr>
              <a:t>Nel caso di forme associate è calcolata la media semplice dell’indice di vulnerabilità sociale e materiale (IVSM);</a:t>
            </a:r>
          </a:p>
        </p:txBody>
      </p:sp>
      <p:sp>
        <p:nvSpPr>
          <p:cNvPr id="4" name="Segnaposto piè di pagina 3">
            <a:extLst>
              <a:ext uri="{FF2B5EF4-FFF2-40B4-BE49-F238E27FC236}">
                <a16:creationId xmlns:a16="http://schemas.microsoft.com/office/drawing/2014/main" id="{F5EB8EA1-78BE-4223-ADD8-9B5A65DBCC69}"/>
              </a:ext>
            </a:extLst>
          </p:cNvPr>
          <p:cNvSpPr>
            <a:spLocks noGrp="1"/>
          </p:cNvSpPr>
          <p:nvPr>
            <p:ph type="ftr" sz="quarter" idx="11"/>
          </p:nvPr>
        </p:nvSpPr>
        <p:spPr/>
        <p:txBody>
          <a:bodyPr/>
          <a:lstStyle/>
          <a:p>
            <a:r>
              <a:rPr lang="de-DE"/>
              <a:t>MARCELLO ZOTTOLA</a:t>
            </a:r>
          </a:p>
        </p:txBody>
      </p:sp>
      <p:sp>
        <p:nvSpPr>
          <p:cNvPr id="5" name="Segnaposto numero diapositiva 4">
            <a:extLst>
              <a:ext uri="{FF2B5EF4-FFF2-40B4-BE49-F238E27FC236}">
                <a16:creationId xmlns:a16="http://schemas.microsoft.com/office/drawing/2014/main" id="{430A682B-AAE2-4991-A27D-B27DB078CF3C}"/>
              </a:ext>
            </a:extLst>
          </p:cNvPr>
          <p:cNvSpPr>
            <a:spLocks noGrp="1"/>
          </p:cNvSpPr>
          <p:nvPr>
            <p:ph type="sldNum" sz="quarter" idx="12"/>
          </p:nvPr>
        </p:nvSpPr>
        <p:spPr/>
        <p:txBody>
          <a:bodyPr/>
          <a:lstStyle/>
          <a:p>
            <a:fld id="{66CD45B7-DFE2-4393-8D37-380FC36BF3AA}" type="slidenum">
              <a:rPr lang="de-DE" smtClean="0"/>
              <a:t>18</a:t>
            </a:fld>
            <a:endParaRPr lang="de-DE"/>
          </a:p>
        </p:txBody>
      </p:sp>
    </p:spTree>
    <p:extLst>
      <p:ext uri="{BB962C8B-B14F-4D97-AF65-F5344CB8AC3E}">
        <p14:creationId xmlns:p14="http://schemas.microsoft.com/office/powerpoint/2010/main" val="4206704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C19BF2-75CE-4DD6-9BDF-B2010C5C358B}"/>
              </a:ext>
            </a:extLst>
          </p:cNvPr>
          <p:cNvSpPr>
            <a:spLocks noGrp="1"/>
          </p:cNvSpPr>
          <p:nvPr>
            <p:ph type="title"/>
          </p:nvPr>
        </p:nvSpPr>
        <p:spPr>
          <a:xfrm>
            <a:off x="838200" y="365126"/>
            <a:ext cx="10515600" cy="1152590"/>
          </a:xfrm>
        </p:spPr>
        <p:txBody>
          <a:bodyPr>
            <a:normAutofit/>
          </a:bodyPr>
          <a:lstStyle/>
          <a:p>
            <a:pPr algn="ctr"/>
            <a:r>
              <a:rPr lang="it-IT" b="1" dirty="0">
                <a:solidFill>
                  <a:schemeClr val="accent1">
                    <a:lumMod val="75000"/>
                  </a:schemeClr>
                </a:solidFill>
                <a:latin typeface="Arial" panose="020B0604020202020204" pitchFamily="34" charset="0"/>
                <a:cs typeface="Arial" panose="020B0604020202020204" pitchFamily="34" charset="0"/>
              </a:rPr>
              <a:t>LB 2022 RIGENERAZIONE URBANA</a:t>
            </a:r>
            <a:endParaRPr lang="it-IT" dirty="0">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F77B59D2-6634-4869-930E-8CD9D6CFDAFB}"/>
              </a:ext>
            </a:extLst>
          </p:cNvPr>
          <p:cNvSpPr>
            <a:spLocks noGrp="1"/>
          </p:cNvSpPr>
          <p:nvPr>
            <p:ph idx="1"/>
          </p:nvPr>
        </p:nvSpPr>
        <p:spPr>
          <a:xfrm>
            <a:off x="1055802" y="1432874"/>
            <a:ext cx="10297998" cy="4421171"/>
          </a:xfrm>
        </p:spPr>
        <p:txBody>
          <a:bodyPr>
            <a:normAutofit/>
          </a:bodyPr>
          <a:lstStyle/>
          <a:p>
            <a:pPr algn="just">
              <a:buFont typeface="Wingdings" panose="05000000000000000000" pitchFamily="2" charset="2"/>
              <a:buChar char="Ø"/>
            </a:pPr>
            <a:r>
              <a:rPr lang="it-IT" b="1" dirty="0">
                <a:latin typeface="Arial" panose="020B0604020202020204" pitchFamily="34" charset="0"/>
                <a:cs typeface="Arial" panose="020B0604020202020204" pitchFamily="34" charset="0"/>
              </a:rPr>
              <a:t>Termini comma 538:Il comune beneficiario del contributo è tenuto ad affidare i lavori entro i seguenti termini decorrenti dalla data di emanazione del decreto di cui al comma 537:</a:t>
            </a:r>
          </a:p>
          <a:p>
            <a:pPr algn="just">
              <a:buFont typeface="Wingdings" panose="05000000000000000000" pitchFamily="2" charset="2"/>
              <a:buChar char="ü"/>
            </a:pPr>
            <a:r>
              <a:rPr lang="it-IT" dirty="0">
                <a:latin typeface="Arial" panose="020B0604020202020204" pitchFamily="34" charset="0"/>
                <a:cs typeface="Arial" panose="020B0604020202020204" pitchFamily="34" charset="0"/>
              </a:rPr>
              <a:t>per le opere di costo inferiore o pari a 2,5 milioni di euro l'affidamento dei lavori deve avvenire entro 15 mesi;</a:t>
            </a:r>
          </a:p>
          <a:p>
            <a:pPr algn="just">
              <a:buFont typeface="Wingdings" panose="05000000000000000000" pitchFamily="2" charset="2"/>
              <a:buChar char="ü"/>
            </a:pPr>
            <a:r>
              <a:rPr lang="it-IT" dirty="0">
                <a:latin typeface="Arial" panose="020B0604020202020204" pitchFamily="34" charset="0"/>
                <a:cs typeface="Arial" panose="020B0604020202020204" pitchFamily="34" charset="0"/>
              </a:rPr>
              <a:t>per le opere di costo superiore a 2,5 milioni di euro l'affidamento dei lavori deve avvenire entro 20 mesi.</a:t>
            </a:r>
          </a:p>
        </p:txBody>
      </p:sp>
      <p:sp>
        <p:nvSpPr>
          <p:cNvPr id="4" name="Segnaposto piè di pagina 3">
            <a:extLst>
              <a:ext uri="{FF2B5EF4-FFF2-40B4-BE49-F238E27FC236}">
                <a16:creationId xmlns:a16="http://schemas.microsoft.com/office/drawing/2014/main" id="{F5EB8EA1-78BE-4223-ADD8-9B5A65DBCC69}"/>
              </a:ext>
            </a:extLst>
          </p:cNvPr>
          <p:cNvSpPr>
            <a:spLocks noGrp="1"/>
          </p:cNvSpPr>
          <p:nvPr>
            <p:ph type="ftr" sz="quarter" idx="11"/>
          </p:nvPr>
        </p:nvSpPr>
        <p:spPr/>
        <p:txBody>
          <a:bodyPr/>
          <a:lstStyle/>
          <a:p>
            <a:r>
              <a:rPr lang="de-DE"/>
              <a:t>MARCELLO ZOTTOLA</a:t>
            </a:r>
          </a:p>
        </p:txBody>
      </p:sp>
      <p:sp>
        <p:nvSpPr>
          <p:cNvPr id="5" name="Segnaposto numero diapositiva 4">
            <a:extLst>
              <a:ext uri="{FF2B5EF4-FFF2-40B4-BE49-F238E27FC236}">
                <a16:creationId xmlns:a16="http://schemas.microsoft.com/office/drawing/2014/main" id="{430A682B-AAE2-4991-A27D-B27DB078CF3C}"/>
              </a:ext>
            </a:extLst>
          </p:cNvPr>
          <p:cNvSpPr>
            <a:spLocks noGrp="1"/>
          </p:cNvSpPr>
          <p:nvPr>
            <p:ph type="sldNum" sz="quarter" idx="12"/>
          </p:nvPr>
        </p:nvSpPr>
        <p:spPr/>
        <p:txBody>
          <a:bodyPr/>
          <a:lstStyle/>
          <a:p>
            <a:fld id="{66CD45B7-DFE2-4393-8D37-380FC36BF3AA}" type="slidenum">
              <a:rPr lang="de-DE" smtClean="0"/>
              <a:t>19</a:t>
            </a:fld>
            <a:endParaRPr lang="de-DE"/>
          </a:p>
        </p:txBody>
      </p:sp>
    </p:spTree>
    <p:extLst>
      <p:ext uri="{BB962C8B-B14F-4D97-AF65-F5344CB8AC3E}">
        <p14:creationId xmlns:p14="http://schemas.microsoft.com/office/powerpoint/2010/main" val="1483417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C19BF2-75CE-4DD6-9BDF-B2010C5C358B}"/>
              </a:ext>
            </a:extLst>
          </p:cNvPr>
          <p:cNvSpPr>
            <a:spLocks noGrp="1"/>
          </p:cNvSpPr>
          <p:nvPr>
            <p:ph type="title"/>
          </p:nvPr>
        </p:nvSpPr>
        <p:spPr>
          <a:xfrm>
            <a:off x="838200" y="365126"/>
            <a:ext cx="10515600" cy="1152590"/>
          </a:xfrm>
        </p:spPr>
        <p:txBody>
          <a:bodyPr>
            <a:normAutofit fontScale="90000"/>
          </a:bodyPr>
          <a:lstStyle/>
          <a:p>
            <a:pPr algn="ctr"/>
            <a:r>
              <a:rPr lang="it-IT" b="1" dirty="0">
                <a:solidFill>
                  <a:schemeClr val="accent1">
                    <a:lumMod val="75000"/>
                  </a:schemeClr>
                </a:solidFill>
                <a:latin typeface="Arial" panose="020B0604020202020204" pitchFamily="34" charset="0"/>
                <a:cs typeface="Arial" panose="020B0604020202020204" pitchFamily="34" charset="0"/>
              </a:rPr>
              <a:t>LB 2022 RIGENERAZIONE URBANA </a:t>
            </a:r>
            <a:br>
              <a:rPr lang="it-IT" b="1" dirty="0">
                <a:solidFill>
                  <a:srgbClr val="FF0000"/>
                </a:solidFill>
                <a:latin typeface="Arial" panose="020B0604020202020204" pitchFamily="34" charset="0"/>
                <a:cs typeface="Arial" panose="020B0604020202020204" pitchFamily="34" charset="0"/>
              </a:rPr>
            </a:br>
            <a:endParaRPr lang="it-IT" dirty="0">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F77B59D2-6634-4869-930E-8CD9D6CFDAFB}"/>
              </a:ext>
            </a:extLst>
          </p:cNvPr>
          <p:cNvSpPr>
            <a:spLocks noGrp="1"/>
          </p:cNvSpPr>
          <p:nvPr>
            <p:ph idx="1"/>
          </p:nvPr>
        </p:nvSpPr>
        <p:spPr>
          <a:xfrm>
            <a:off x="1055802" y="1517716"/>
            <a:ext cx="10297998" cy="3978111"/>
          </a:xfrm>
        </p:spPr>
        <p:txBody>
          <a:bodyPr>
            <a:normAutofit/>
          </a:bodyPr>
          <a:lstStyle/>
          <a:p>
            <a:pPr>
              <a:buFont typeface="Wingdings" panose="05000000000000000000" pitchFamily="2" charset="2"/>
              <a:buChar char="q"/>
            </a:pPr>
            <a:r>
              <a:rPr lang="it-IT" b="1" dirty="0">
                <a:solidFill>
                  <a:schemeClr val="accent1">
                    <a:lumMod val="75000"/>
                  </a:schemeClr>
                </a:solidFill>
                <a:latin typeface="Arial" panose="020B0604020202020204" pitchFamily="34" charset="0"/>
                <a:cs typeface="Arial" panose="020B0604020202020204" pitchFamily="34" charset="0"/>
              </a:rPr>
              <a:t>Comma 534 legge 234/2021;</a:t>
            </a:r>
          </a:p>
          <a:p>
            <a:pPr algn="just">
              <a:buFont typeface="Wingdings" panose="05000000000000000000" pitchFamily="2" charset="2"/>
              <a:buChar char="ü"/>
            </a:pPr>
            <a:endParaRPr lang="it-IT" dirty="0">
              <a:latin typeface="Arial" panose="020B0604020202020204" pitchFamily="34" charset="0"/>
              <a:cs typeface="Arial" panose="020B0604020202020204" pitchFamily="34" charset="0"/>
            </a:endParaRPr>
          </a:p>
          <a:p>
            <a:pPr algn="just">
              <a:buFont typeface="Wingdings" panose="05000000000000000000" pitchFamily="2" charset="2"/>
              <a:buChar char="ü"/>
            </a:pPr>
            <a:r>
              <a:rPr lang="it-IT" dirty="0">
                <a:latin typeface="Arial" panose="020B0604020202020204" pitchFamily="34" charset="0"/>
                <a:cs typeface="Arial" panose="020B0604020202020204" pitchFamily="34" charset="0"/>
              </a:rPr>
              <a:t>300 mil.  per il 2022 per investimenti in progetti di rigenerazione urbana, volti alla riduzione di fenomeni di marginalizzazione e degrado sociale, nonché al miglioramento della qualità del decoro urbano e del tessuto sociale ed ambientale;</a:t>
            </a:r>
          </a:p>
          <a:p>
            <a:pPr algn="just">
              <a:buFont typeface="Wingdings" panose="05000000000000000000" pitchFamily="2" charset="2"/>
              <a:buChar char="Ø"/>
            </a:pPr>
            <a:endParaRPr lang="it-IT" b="1" dirty="0">
              <a:latin typeface="Arial" panose="020B0604020202020204" pitchFamily="34" charset="0"/>
              <a:cs typeface="Arial" panose="020B0604020202020204" pitchFamily="34" charset="0"/>
            </a:endParaRPr>
          </a:p>
          <a:p>
            <a:pPr algn="just"/>
            <a:endParaRPr lang="it-IT" dirty="0">
              <a:latin typeface="Arial" panose="020B0604020202020204" pitchFamily="34" charset="0"/>
              <a:cs typeface="Arial" panose="020B0604020202020204" pitchFamily="34" charset="0"/>
            </a:endParaRPr>
          </a:p>
        </p:txBody>
      </p:sp>
      <p:sp>
        <p:nvSpPr>
          <p:cNvPr id="4" name="Segnaposto piè di pagina 3">
            <a:extLst>
              <a:ext uri="{FF2B5EF4-FFF2-40B4-BE49-F238E27FC236}">
                <a16:creationId xmlns:a16="http://schemas.microsoft.com/office/drawing/2014/main" id="{F5EB8EA1-78BE-4223-ADD8-9B5A65DBCC69}"/>
              </a:ext>
            </a:extLst>
          </p:cNvPr>
          <p:cNvSpPr>
            <a:spLocks noGrp="1"/>
          </p:cNvSpPr>
          <p:nvPr>
            <p:ph type="ftr" sz="quarter" idx="11"/>
          </p:nvPr>
        </p:nvSpPr>
        <p:spPr/>
        <p:txBody>
          <a:bodyPr/>
          <a:lstStyle/>
          <a:p>
            <a:r>
              <a:rPr lang="de-DE" dirty="0"/>
              <a:t>MARCELLO ZOTTOLA</a:t>
            </a:r>
          </a:p>
        </p:txBody>
      </p:sp>
      <p:sp>
        <p:nvSpPr>
          <p:cNvPr id="5" name="Segnaposto numero diapositiva 4">
            <a:extLst>
              <a:ext uri="{FF2B5EF4-FFF2-40B4-BE49-F238E27FC236}">
                <a16:creationId xmlns:a16="http://schemas.microsoft.com/office/drawing/2014/main" id="{430A682B-AAE2-4991-A27D-B27DB078CF3C}"/>
              </a:ext>
            </a:extLst>
          </p:cNvPr>
          <p:cNvSpPr>
            <a:spLocks noGrp="1"/>
          </p:cNvSpPr>
          <p:nvPr>
            <p:ph type="sldNum" sz="quarter" idx="12"/>
          </p:nvPr>
        </p:nvSpPr>
        <p:spPr/>
        <p:txBody>
          <a:bodyPr/>
          <a:lstStyle/>
          <a:p>
            <a:fld id="{66CD45B7-DFE2-4393-8D37-380FC36BF3AA}" type="slidenum">
              <a:rPr lang="de-DE" smtClean="0"/>
              <a:t>2</a:t>
            </a:fld>
            <a:endParaRPr lang="de-DE"/>
          </a:p>
        </p:txBody>
      </p:sp>
    </p:spTree>
    <p:extLst>
      <p:ext uri="{BB962C8B-B14F-4D97-AF65-F5344CB8AC3E}">
        <p14:creationId xmlns:p14="http://schemas.microsoft.com/office/powerpoint/2010/main" val="30645623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C19BF2-75CE-4DD6-9BDF-B2010C5C358B}"/>
              </a:ext>
            </a:extLst>
          </p:cNvPr>
          <p:cNvSpPr>
            <a:spLocks noGrp="1"/>
          </p:cNvSpPr>
          <p:nvPr>
            <p:ph type="title"/>
          </p:nvPr>
        </p:nvSpPr>
        <p:spPr>
          <a:xfrm>
            <a:off x="838200" y="365126"/>
            <a:ext cx="10515600" cy="1152590"/>
          </a:xfrm>
        </p:spPr>
        <p:txBody>
          <a:bodyPr>
            <a:normAutofit/>
          </a:bodyPr>
          <a:lstStyle/>
          <a:p>
            <a:pPr algn="ctr"/>
            <a:r>
              <a:rPr lang="it-IT" b="1" dirty="0">
                <a:solidFill>
                  <a:schemeClr val="accent1">
                    <a:lumMod val="75000"/>
                  </a:schemeClr>
                </a:solidFill>
                <a:latin typeface="Arial" panose="020B0604020202020204" pitchFamily="34" charset="0"/>
                <a:cs typeface="Arial" panose="020B0604020202020204" pitchFamily="34" charset="0"/>
              </a:rPr>
              <a:t>LB 2022 RIGENERAZIONE URBANA</a:t>
            </a:r>
            <a:endParaRPr lang="it-IT" dirty="0">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F77B59D2-6634-4869-930E-8CD9D6CFDAFB}"/>
              </a:ext>
            </a:extLst>
          </p:cNvPr>
          <p:cNvSpPr>
            <a:spLocks noGrp="1"/>
          </p:cNvSpPr>
          <p:nvPr>
            <p:ph idx="1"/>
          </p:nvPr>
        </p:nvSpPr>
        <p:spPr>
          <a:xfrm>
            <a:off x="1055802" y="1432874"/>
            <a:ext cx="10297998" cy="4421171"/>
          </a:xfrm>
        </p:spPr>
        <p:txBody>
          <a:bodyPr>
            <a:normAutofit lnSpcReduction="10000"/>
          </a:bodyPr>
          <a:lstStyle/>
          <a:p>
            <a:pPr algn="just">
              <a:buFont typeface="Wingdings" panose="05000000000000000000" pitchFamily="2" charset="2"/>
              <a:buChar char="q"/>
            </a:pPr>
            <a:r>
              <a:rPr lang="it-IT" b="1" dirty="0">
                <a:latin typeface="Arial" panose="020B0604020202020204" pitchFamily="34" charset="0"/>
                <a:cs typeface="Arial" panose="020B0604020202020204" pitchFamily="34" charset="0"/>
              </a:rPr>
              <a:t>Quesiti </a:t>
            </a:r>
          </a:p>
          <a:p>
            <a:pPr algn="just">
              <a:buFont typeface="Wingdings" panose="05000000000000000000" pitchFamily="2" charset="2"/>
              <a:buChar char="Ø"/>
            </a:pPr>
            <a:r>
              <a:rPr lang="it-IT" b="1" dirty="0">
                <a:latin typeface="Arial" panose="020B0604020202020204" pitchFamily="34" charset="0"/>
                <a:cs typeface="Arial" panose="020B0604020202020204" pitchFamily="34" charset="0"/>
              </a:rPr>
              <a:t>Cosa si intende per affidamento dei lavori?</a:t>
            </a:r>
          </a:p>
          <a:p>
            <a:pPr algn="just">
              <a:buFont typeface="Wingdings" panose="05000000000000000000" pitchFamily="2" charset="2"/>
              <a:buChar char="ü"/>
            </a:pPr>
            <a:r>
              <a:rPr lang="it-IT" b="1" dirty="0">
                <a:latin typeface="Arial" panose="020B0604020202020204" pitchFamily="34" charset="0"/>
                <a:cs typeface="Arial" panose="020B0604020202020204" pitchFamily="34" charset="0"/>
              </a:rPr>
              <a:t>A seconda della procedura seguita s’intende la data di pubblicazione del bando (procedura aperta); la data di invito (procedura negoziata); la data di affidamento (trattativa diretta)</a:t>
            </a:r>
          </a:p>
          <a:p>
            <a:pPr algn="just">
              <a:buFont typeface="Wingdings" panose="05000000000000000000" pitchFamily="2" charset="2"/>
              <a:buChar char="Ø"/>
            </a:pPr>
            <a:r>
              <a:rPr lang="it-IT" b="1" dirty="0">
                <a:latin typeface="Arial" panose="020B0604020202020204" pitchFamily="34" charset="0"/>
                <a:cs typeface="Arial" panose="020B0604020202020204" pitchFamily="34" charset="0"/>
              </a:rPr>
              <a:t>Si verifica dal CIG lavori perfezionato su </a:t>
            </a:r>
            <a:r>
              <a:rPr lang="it-IT" b="1" dirty="0" err="1">
                <a:latin typeface="Arial" panose="020B0604020202020204" pitchFamily="34" charset="0"/>
                <a:cs typeface="Arial" panose="020B0604020202020204" pitchFamily="34" charset="0"/>
              </a:rPr>
              <a:t>Simog</a:t>
            </a:r>
            <a:r>
              <a:rPr lang="it-IT" b="1" dirty="0">
                <a:latin typeface="Arial" panose="020B0604020202020204" pitchFamily="34" charset="0"/>
                <a:cs typeface="Arial" panose="020B0604020202020204" pitchFamily="34" charset="0"/>
              </a:rPr>
              <a:t> e non servizi;</a:t>
            </a:r>
          </a:p>
          <a:p>
            <a:pPr algn="just">
              <a:buFont typeface="Wingdings" panose="05000000000000000000" pitchFamily="2" charset="2"/>
              <a:buChar char="Ø"/>
            </a:pPr>
            <a:r>
              <a:rPr lang="it-IT" b="1" dirty="0">
                <a:latin typeface="Arial" panose="020B0604020202020204" pitchFamily="34" charset="0"/>
                <a:cs typeface="Arial" panose="020B0604020202020204" pitchFamily="34" charset="0"/>
              </a:rPr>
              <a:t>Sono ammesse le spese di progettazione e le indagini preliminari, spese impreviste ecc. strumentali alla realizzazione dell’opera.</a:t>
            </a:r>
          </a:p>
        </p:txBody>
      </p:sp>
      <p:sp>
        <p:nvSpPr>
          <p:cNvPr id="4" name="Segnaposto piè di pagina 3">
            <a:extLst>
              <a:ext uri="{FF2B5EF4-FFF2-40B4-BE49-F238E27FC236}">
                <a16:creationId xmlns:a16="http://schemas.microsoft.com/office/drawing/2014/main" id="{F5EB8EA1-78BE-4223-ADD8-9B5A65DBCC69}"/>
              </a:ext>
            </a:extLst>
          </p:cNvPr>
          <p:cNvSpPr>
            <a:spLocks noGrp="1"/>
          </p:cNvSpPr>
          <p:nvPr>
            <p:ph type="ftr" sz="quarter" idx="11"/>
          </p:nvPr>
        </p:nvSpPr>
        <p:spPr/>
        <p:txBody>
          <a:bodyPr/>
          <a:lstStyle/>
          <a:p>
            <a:r>
              <a:rPr lang="de-DE"/>
              <a:t>MARCELLO ZOTTOLA</a:t>
            </a:r>
          </a:p>
        </p:txBody>
      </p:sp>
      <p:sp>
        <p:nvSpPr>
          <p:cNvPr id="5" name="Segnaposto numero diapositiva 4">
            <a:extLst>
              <a:ext uri="{FF2B5EF4-FFF2-40B4-BE49-F238E27FC236}">
                <a16:creationId xmlns:a16="http://schemas.microsoft.com/office/drawing/2014/main" id="{430A682B-AAE2-4991-A27D-B27DB078CF3C}"/>
              </a:ext>
            </a:extLst>
          </p:cNvPr>
          <p:cNvSpPr>
            <a:spLocks noGrp="1"/>
          </p:cNvSpPr>
          <p:nvPr>
            <p:ph type="sldNum" sz="quarter" idx="12"/>
          </p:nvPr>
        </p:nvSpPr>
        <p:spPr/>
        <p:txBody>
          <a:bodyPr/>
          <a:lstStyle/>
          <a:p>
            <a:fld id="{66CD45B7-DFE2-4393-8D37-380FC36BF3AA}" type="slidenum">
              <a:rPr lang="de-DE" smtClean="0"/>
              <a:t>20</a:t>
            </a:fld>
            <a:endParaRPr lang="de-DE"/>
          </a:p>
        </p:txBody>
      </p:sp>
    </p:spTree>
    <p:extLst>
      <p:ext uri="{BB962C8B-B14F-4D97-AF65-F5344CB8AC3E}">
        <p14:creationId xmlns:p14="http://schemas.microsoft.com/office/powerpoint/2010/main" val="21347135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C19BF2-75CE-4DD6-9BDF-B2010C5C358B}"/>
              </a:ext>
            </a:extLst>
          </p:cNvPr>
          <p:cNvSpPr>
            <a:spLocks noGrp="1"/>
          </p:cNvSpPr>
          <p:nvPr>
            <p:ph type="title"/>
          </p:nvPr>
        </p:nvSpPr>
        <p:spPr>
          <a:xfrm>
            <a:off x="838200" y="365126"/>
            <a:ext cx="10515600" cy="992334"/>
          </a:xfrm>
        </p:spPr>
        <p:txBody>
          <a:bodyPr>
            <a:normAutofit/>
          </a:bodyPr>
          <a:lstStyle/>
          <a:p>
            <a:pPr algn="ctr"/>
            <a:r>
              <a:rPr lang="it-IT" b="1" dirty="0">
                <a:solidFill>
                  <a:schemeClr val="accent1">
                    <a:lumMod val="75000"/>
                  </a:schemeClr>
                </a:solidFill>
                <a:latin typeface="Arial" panose="020B0604020202020204" pitchFamily="34" charset="0"/>
                <a:cs typeface="Arial" panose="020B0604020202020204" pitchFamily="34" charset="0"/>
              </a:rPr>
              <a:t>LB 2022 RIGENERAZIONE URBANA</a:t>
            </a:r>
            <a:endParaRPr lang="it-IT" dirty="0">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F77B59D2-6634-4869-930E-8CD9D6CFDAFB}"/>
              </a:ext>
            </a:extLst>
          </p:cNvPr>
          <p:cNvSpPr>
            <a:spLocks noGrp="1"/>
          </p:cNvSpPr>
          <p:nvPr>
            <p:ph idx="1"/>
          </p:nvPr>
        </p:nvSpPr>
        <p:spPr>
          <a:xfrm>
            <a:off x="1055802" y="1432874"/>
            <a:ext cx="10297998" cy="4421171"/>
          </a:xfrm>
        </p:spPr>
        <p:txBody>
          <a:bodyPr>
            <a:normAutofit fontScale="92500" lnSpcReduction="10000"/>
          </a:bodyPr>
          <a:lstStyle/>
          <a:p>
            <a:pPr>
              <a:buFont typeface="Wingdings" panose="05000000000000000000" pitchFamily="2" charset="2"/>
              <a:buChar char="q"/>
            </a:pPr>
            <a:r>
              <a:rPr lang="it-IT" b="1" dirty="0">
                <a:solidFill>
                  <a:schemeClr val="accent1">
                    <a:lumMod val="75000"/>
                  </a:schemeClr>
                </a:solidFill>
                <a:latin typeface="Arial" panose="020B0604020202020204" pitchFamily="34" charset="0"/>
                <a:cs typeface="Arial" panose="020B0604020202020204" pitchFamily="34" charset="0"/>
              </a:rPr>
              <a:t>rigenerazione urbana </a:t>
            </a:r>
          </a:p>
          <a:p>
            <a:pPr>
              <a:buFont typeface="Wingdings" panose="05000000000000000000" pitchFamily="2" charset="2"/>
              <a:buChar char="Ø"/>
            </a:pPr>
            <a:r>
              <a:rPr lang="it-IT" sz="1800" b="1" i="1" u="none" strike="noStrike" baseline="0" dirty="0">
                <a:solidFill>
                  <a:srgbClr val="000000"/>
                </a:solidFill>
                <a:latin typeface="Arial" panose="020B0604020202020204" pitchFamily="34" charset="0"/>
                <a:cs typeface="Arial" panose="020B0604020202020204" pitchFamily="34" charset="0"/>
              </a:rPr>
              <a:t>Revoca del contributo (comma 539) </a:t>
            </a:r>
            <a:endParaRPr lang="it-IT" sz="1800" b="0" i="0" u="none" strike="noStrike" baseline="0" dirty="0">
              <a:solidFill>
                <a:srgbClr val="000000"/>
              </a:solidFill>
              <a:latin typeface="Arial" panose="020B0604020202020204" pitchFamily="34" charset="0"/>
              <a:cs typeface="Arial" panose="020B0604020202020204" pitchFamily="34" charset="0"/>
            </a:endParaRPr>
          </a:p>
          <a:p>
            <a:pPr>
              <a:buFont typeface="Wingdings" panose="05000000000000000000" pitchFamily="2" charset="2"/>
              <a:buChar char="ü"/>
            </a:pPr>
            <a:r>
              <a:rPr lang="it-IT" sz="1800" b="0" i="0" u="none" strike="noStrike" baseline="0" dirty="0">
                <a:solidFill>
                  <a:srgbClr val="000000"/>
                </a:solidFill>
                <a:latin typeface="Arial" panose="020B0604020202020204" pitchFamily="34" charset="0"/>
                <a:cs typeface="Arial" panose="020B0604020202020204" pitchFamily="34" charset="0"/>
              </a:rPr>
              <a:t> </a:t>
            </a:r>
            <a:r>
              <a:rPr lang="it-IT" sz="1800" i="0" u="none" strike="noStrike" baseline="0" dirty="0">
                <a:solidFill>
                  <a:srgbClr val="000000"/>
                </a:solidFill>
                <a:latin typeface="Arial" panose="020B0604020202020204" pitchFamily="34" charset="0"/>
                <a:cs typeface="Arial" panose="020B0604020202020204" pitchFamily="34" charset="0"/>
              </a:rPr>
              <a:t>in caso di mancato rispetto dei termini di affidamento dei lavori, il contributo è revocato con decreto del Ministero dell'interno; </a:t>
            </a:r>
          </a:p>
          <a:p>
            <a:pPr>
              <a:buFont typeface="Wingdings" panose="05000000000000000000" pitchFamily="2" charset="2"/>
              <a:buChar char="Ø"/>
            </a:pPr>
            <a:r>
              <a:rPr lang="it-IT" sz="1800" b="1" i="1" u="none" strike="noStrike" baseline="0" dirty="0">
                <a:solidFill>
                  <a:srgbClr val="000000"/>
                </a:solidFill>
                <a:latin typeface="Arial" panose="020B0604020202020204" pitchFamily="34" charset="0"/>
                <a:cs typeface="Arial" panose="020B0604020202020204" pitchFamily="34" charset="0"/>
              </a:rPr>
              <a:t>Utilizzo di eventuali risparmi (comma 540) </a:t>
            </a:r>
            <a:endParaRPr lang="it-IT" sz="1800" b="0" i="0" u="none" strike="noStrike" baseline="0" dirty="0">
              <a:solidFill>
                <a:srgbClr val="000000"/>
              </a:solidFill>
              <a:latin typeface="Arial" panose="020B0604020202020204" pitchFamily="34" charset="0"/>
              <a:cs typeface="Arial" panose="020B0604020202020204" pitchFamily="34" charset="0"/>
            </a:endParaRPr>
          </a:p>
          <a:p>
            <a:pPr algn="just">
              <a:buFont typeface="Wingdings" panose="05000000000000000000" pitchFamily="2" charset="2"/>
              <a:buChar char="ü"/>
            </a:pPr>
            <a:r>
              <a:rPr lang="it-IT" sz="1800" i="0" u="none" strike="noStrike" baseline="0" dirty="0">
                <a:solidFill>
                  <a:srgbClr val="000000"/>
                </a:solidFill>
                <a:latin typeface="Arial" panose="020B0604020202020204" pitchFamily="34" charset="0"/>
                <a:cs typeface="Arial" panose="020B0604020202020204" pitchFamily="34" charset="0"/>
              </a:rPr>
              <a:t>i risparmi derivanti da eventuali ribassi d'asta sono vincolati </a:t>
            </a:r>
            <a:r>
              <a:rPr lang="it-IT" sz="1800" b="1" i="0" u="none" strike="noStrike" baseline="0" dirty="0">
                <a:solidFill>
                  <a:srgbClr val="000000"/>
                </a:solidFill>
                <a:latin typeface="Arial" panose="020B0604020202020204" pitchFamily="34" charset="0"/>
                <a:cs typeface="Arial" panose="020B0604020202020204" pitchFamily="34" charset="0"/>
              </a:rPr>
              <a:t>fino al collaudo ovvero alla regolare esecuzione </a:t>
            </a:r>
            <a:r>
              <a:rPr lang="it-IT" sz="1800" i="0" u="none" strike="noStrike" baseline="0" dirty="0">
                <a:solidFill>
                  <a:srgbClr val="000000"/>
                </a:solidFill>
                <a:latin typeface="Arial" panose="020B0604020202020204" pitchFamily="34" charset="0"/>
                <a:cs typeface="Arial" panose="020B0604020202020204" pitchFamily="34" charset="0"/>
              </a:rPr>
              <a:t>di cui al comma 541 e successivamente possono essere utilizzati dal medesimo ente beneficiario per ulteriori investimenti, per le medesime finalità previste dal comma 534, a condizione che gli stessi vengano impegnati entro 6 mesi dal collaudo o dalla regolare esecuzione. </a:t>
            </a:r>
          </a:p>
          <a:p>
            <a:pPr>
              <a:buFont typeface="Wingdings" panose="05000000000000000000" pitchFamily="2" charset="2"/>
              <a:buChar char="Ø"/>
            </a:pPr>
            <a:r>
              <a:rPr lang="it-IT" sz="1800" b="1" i="1" u="none" strike="noStrike" baseline="0" dirty="0">
                <a:solidFill>
                  <a:srgbClr val="000000"/>
                </a:solidFill>
                <a:latin typeface="Arial" panose="020B0604020202020204" pitchFamily="34" charset="0"/>
                <a:cs typeface="Arial" panose="020B0604020202020204" pitchFamily="34" charset="0"/>
              </a:rPr>
              <a:t>Erogazione dei contributi (comma 541)</a:t>
            </a:r>
          </a:p>
          <a:p>
            <a:pPr algn="just">
              <a:buFont typeface="Wingdings" panose="05000000000000000000" pitchFamily="2" charset="2"/>
              <a:buChar char="ü"/>
            </a:pPr>
            <a:r>
              <a:rPr lang="it-IT" sz="1800" u="none" strike="noStrike" baseline="0" dirty="0">
                <a:solidFill>
                  <a:srgbClr val="000000"/>
                </a:solidFill>
                <a:latin typeface="Arial" panose="020B0604020202020204" pitchFamily="34" charset="0"/>
                <a:cs typeface="Arial" panose="020B0604020202020204" pitchFamily="34" charset="0"/>
              </a:rPr>
              <a:t>20% previa verifica dell’affidamento dei lavori entro i termini previsti dal comma 538;</a:t>
            </a:r>
          </a:p>
          <a:p>
            <a:pPr algn="just">
              <a:buFont typeface="Wingdings" panose="05000000000000000000" pitchFamily="2" charset="2"/>
              <a:buChar char="ü"/>
            </a:pPr>
            <a:r>
              <a:rPr lang="it-IT" sz="1800" u="none" strike="noStrike" baseline="0" dirty="0">
                <a:solidFill>
                  <a:srgbClr val="000000"/>
                </a:solidFill>
                <a:latin typeface="Arial" panose="020B0604020202020204" pitchFamily="34" charset="0"/>
                <a:cs typeface="Arial" panose="020B0604020202020204" pitchFamily="34" charset="0"/>
              </a:rPr>
              <a:t>70% sulla base degli stati di avanzamento dei lavori (SAL) così come risultanti dal sistema di monitoraggio di cui al comma 542;</a:t>
            </a:r>
          </a:p>
          <a:p>
            <a:pPr algn="just">
              <a:buFont typeface="Wingdings" panose="05000000000000000000" pitchFamily="2" charset="2"/>
              <a:buChar char="ü"/>
            </a:pPr>
            <a:r>
              <a:rPr lang="it-IT" sz="1800" u="none" strike="noStrike" baseline="0" dirty="0">
                <a:solidFill>
                  <a:srgbClr val="000000"/>
                </a:solidFill>
                <a:latin typeface="Arial" panose="020B0604020202020204" pitchFamily="34" charset="0"/>
                <a:cs typeface="Arial" panose="020B0604020202020204" pitchFamily="34" charset="0"/>
              </a:rPr>
              <a:t>10% previa trasmissione al Ministero dell'interno del certificato di collaudo o di regolare esecuzione rilasciato per i lavori dal direttore dei lavori, ai sensi dell'art. 102 del </a:t>
            </a:r>
            <a:r>
              <a:rPr lang="it-IT" sz="1800" u="none" strike="noStrike" baseline="0" dirty="0" err="1">
                <a:solidFill>
                  <a:srgbClr val="000000"/>
                </a:solidFill>
                <a:latin typeface="Arial" panose="020B0604020202020204" pitchFamily="34" charset="0"/>
                <a:cs typeface="Arial" panose="020B0604020202020204" pitchFamily="34" charset="0"/>
              </a:rPr>
              <a:t>D.Lgs.</a:t>
            </a:r>
            <a:r>
              <a:rPr lang="it-IT" sz="1800" u="none" strike="noStrike" baseline="0" dirty="0">
                <a:solidFill>
                  <a:srgbClr val="000000"/>
                </a:solidFill>
                <a:latin typeface="Arial" panose="020B0604020202020204" pitchFamily="34" charset="0"/>
                <a:cs typeface="Arial" panose="020B0604020202020204" pitchFamily="34" charset="0"/>
              </a:rPr>
              <a:t> 50/2016;</a:t>
            </a:r>
            <a:endParaRPr lang="it-IT" dirty="0">
              <a:latin typeface="Arial" panose="020B0604020202020204" pitchFamily="34" charset="0"/>
              <a:cs typeface="Arial" panose="020B0604020202020204" pitchFamily="34" charset="0"/>
            </a:endParaRPr>
          </a:p>
        </p:txBody>
      </p:sp>
      <p:sp>
        <p:nvSpPr>
          <p:cNvPr id="4" name="Segnaposto piè di pagina 3">
            <a:extLst>
              <a:ext uri="{FF2B5EF4-FFF2-40B4-BE49-F238E27FC236}">
                <a16:creationId xmlns:a16="http://schemas.microsoft.com/office/drawing/2014/main" id="{F5EB8EA1-78BE-4223-ADD8-9B5A65DBCC69}"/>
              </a:ext>
            </a:extLst>
          </p:cNvPr>
          <p:cNvSpPr>
            <a:spLocks noGrp="1"/>
          </p:cNvSpPr>
          <p:nvPr>
            <p:ph type="ftr" sz="quarter" idx="11"/>
          </p:nvPr>
        </p:nvSpPr>
        <p:spPr/>
        <p:txBody>
          <a:bodyPr/>
          <a:lstStyle/>
          <a:p>
            <a:r>
              <a:rPr lang="de-DE"/>
              <a:t>MARCELLO ZOTTOLA</a:t>
            </a:r>
          </a:p>
        </p:txBody>
      </p:sp>
      <p:sp>
        <p:nvSpPr>
          <p:cNvPr id="5" name="Segnaposto numero diapositiva 4">
            <a:extLst>
              <a:ext uri="{FF2B5EF4-FFF2-40B4-BE49-F238E27FC236}">
                <a16:creationId xmlns:a16="http://schemas.microsoft.com/office/drawing/2014/main" id="{430A682B-AAE2-4991-A27D-B27DB078CF3C}"/>
              </a:ext>
            </a:extLst>
          </p:cNvPr>
          <p:cNvSpPr>
            <a:spLocks noGrp="1"/>
          </p:cNvSpPr>
          <p:nvPr>
            <p:ph type="sldNum" sz="quarter" idx="12"/>
          </p:nvPr>
        </p:nvSpPr>
        <p:spPr/>
        <p:txBody>
          <a:bodyPr/>
          <a:lstStyle/>
          <a:p>
            <a:fld id="{66CD45B7-DFE2-4393-8D37-380FC36BF3AA}" type="slidenum">
              <a:rPr lang="de-DE" smtClean="0"/>
              <a:t>21</a:t>
            </a:fld>
            <a:endParaRPr lang="de-DE"/>
          </a:p>
        </p:txBody>
      </p:sp>
    </p:spTree>
    <p:extLst>
      <p:ext uri="{BB962C8B-B14F-4D97-AF65-F5344CB8AC3E}">
        <p14:creationId xmlns:p14="http://schemas.microsoft.com/office/powerpoint/2010/main" val="22817252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C19BF2-75CE-4DD6-9BDF-B2010C5C358B}"/>
              </a:ext>
            </a:extLst>
          </p:cNvPr>
          <p:cNvSpPr>
            <a:spLocks noGrp="1"/>
          </p:cNvSpPr>
          <p:nvPr>
            <p:ph type="title"/>
          </p:nvPr>
        </p:nvSpPr>
        <p:spPr>
          <a:xfrm>
            <a:off x="838200" y="365126"/>
            <a:ext cx="10515600" cy="1152590"/>
          </a:xfrm>
        </p:spPr>
        <p:txBody>
          <a:bodyPr>
            <a:normAutofit/>
          </a:bodyPr>
          <a:lstStyle/>
          <a:p>
            <a:pPr algn="ctr"/>
            <a:r>
              <a:rPr lang="it-IT" b="1" dirty="0">
                <a:solidFill>
                  <a:schemeClr val="accent1">
                    <a:lumMod val="75000"/>
                  </a:schemeClr>
                </a:solidFill>
                <a:latin typeface="Arial" panose="020B0604020202020204" pitchFamily="34" charset="0"/>
                <a:cs typeface="Arial" panose="020B0604020202020204" pitchFamily="34" charset="0"/>
              </a:rPr>
              <a:t>LB 2022 RIGENERAZIONE URBANA</a:t>
            </a:r>
            <a:endParaRPr lang="it-IT" dirty="0">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F77B59D2-6634-4869-930E-8CD9D6CFDAFB}"/>
              </a:ext>
            </a:extLst>
          </p:cNvPr>
          <p:cNvSpPr>
            <a:spLocks noGrp="1"/>
          </p:cNvSpPr>
          <p:nvPr>
            <p:ph idx="1"/>
          </p:nvPr>
        </p:nvSpPr>
        <p:spPr>
          <a:xfrm>
            <a:off x="1055802" y="1432874"/>
            <a:ext cx="10297998" cy="4421171"/>
          </a:xfrm>
        </p:spPr>
        <p:txBody>
          <a:bodyPr>
            <a:normAutofit/>
          </a:bodyPr>
          <a:lstStyle/>
          <a:p>
            <a:pPr>
              <a:buFont typeface="Wingdings" panose="05000000000000000000" pitchFamily="2" charset="2"/>
              <a:buChar char="q"/>
            </a:pPr>
            <a:r>
              <a:rPr lang="it-IT" b="1" dirty="0">
                <a:solidFill>
                  <a:schemeClr val="accent1">
                    <a:lumMod val="75000"/>
                  </a:schemeClr>
                </a:solidFill>
                <a:latin typeface="Arial" panose="020B0604020202020204" pitchFamily="34" charset="0"/>
                <a:cs typeface="Arial" panose="020B0604020202020204" pitchFamily="34" charset="0"/>
              </a:rPr>
              <a:t>rigenerazione urbana </a:t>
            </a:r>
          </a:p>
          <a:p>
            <a:pPr>
              <a:buFont typeface="Wingdings" panose="05000000000000000000" pitchFamily="2" charset="2"/>
              <a:buChar char="Ø"/>
            </a:pPr>
            <a:r>
              <a:rPr lang="it-IT" b="1" dirty="0">
                <a:latin typeface="Arial" panose="020B0604020202020204" pitchFamily="34" charset="0"/>
                <a:cs typeface="Arial" panose="020B0604020202020204" pitchFamily="34" charset="0"/>
              </a:rPr>
              <a:t>Monitoraggio (comma 542)</a:t>
            </a:r>
          </a:p>
          <a:p>
            <a:pPr algn="just">
              <a:buFont typeface="Wingdings" panose="05000000000000000000" pitchFamily="2" charset="2"/>
              <a:buChar char="ü"/>
            </a:pPr>
            <a:r>
              <a:rPr lang="it-IT" dirty="0">
                <a:latin typeface="Arial" panose="020B0604020202020204" pitchFamily="34" charset="0"/>
                <a:cs typeface="Arial" panose="020B0604020202020204" pitchFamily="34" charset="0"/>
              </a:rPr>
              <a:t>Il comma 542 dispone che il monitoraggio delle opere pubbliche finanziate dai commi in esame è effettuato dai comuni beneficiari attraverso il sistema previsto dal </a:t>
            </a:r>
            <a:r>
              <a:rPr lang="it-IT" dirty="0" err="1">
                <a:latin typeface="Arial" panose="020B0604020202020204" pitchFamily="34" charset="0"/>
                <a:cs typeface="Arial" panose="020B0604020202020204" pitchFamily="34" charset="0"/>
              </a:rPr>
              <a:t>D.Lgs.</a:t>
            </a:r>
            <a:r>
              <a:rPr lang="it-IT" dirty="0">
                <a:latin typeface="Arial" panose="020B0604020202020204" pitchFamily="34" charset="0"/>
                <a:cs typeface="Arial" panose="020B0604020202020204" pitchFamily="34" charset="0"/>
              </a:rPr>
              <a:t> 229/2011, classificando le opere sotto la voce «Contributo investimenti rigenerazione urbana legge di bilancio 2022»;</a:t>
            </a:r>
          </a:p>
          <a:p>
            <a:pPr>
              <a:buFont typeface="Wingdings" panose="05000000000000000000" pitchFamily="2" charset="2"/>
              <a:buChar char="ü"/>
            </a:pPr>
            <a:r>
              <a:rPr lang="it-IT" dirty="0">
                <a:latin typeface="Arial" panose="020B0604020202020204" pitchFamily="34" charset="0"/>
                <a:cs typeface="Arial" panose="020B0604020202020204" pitchFamily="34" charset="0"/>
              </a:rPr>
              <a:t>Lo stesso comma dispone che </a:t>
            </a:r>
            <a:r>
              <a:rPr lang="it-IT" b="1" dirty="0">
                <a:latin typeface="Arial" panose="020B0604020202020204" pitchFamily="34" charset="0"/>
                <a:cs typeface="Arial" panose="020B0604020202020204" pitchFamily="34" charset="0"/>
              </a:rPr>
              <a:t>non trova applicazione l’art. 158 del </a:t>
            </a:r>
            <a:r>
              <a:rPr lang="it-IT" b="1" dirty="0" err="1">
                <a:latin typeface="Arial" panose="020B0604020202020204" pitchFamily="34" charset="0"/>
                <a:cs typeface="Arial" panose="020B0604020202020204" pitchFamily="34" charset="0"/>
              </a:rPr>
              <a:t>D.Lgs.</a:t>
            </a:r>
            <a:r>
              <a:rPr lang="it-IT" b="1" dirty="0">
                <a:latin typeface="Arial" panose="020B0604020202020204" pitchFamily="34" charset="0"/>
                <a:cs typeface="Arial" panose="020B0604020202020204" pitchFamily="34" charset="0"/>
              </a:rPr>
              <a:t> 267/2000.</a:t>
            </a:r>
          </a:p>
          <a:p>
            <a:pPr>
              <a:buFont typeface="Wingdings" panose="05000000000000000000" pitchFamily="2" charset="2"/>
              <a:buChar char="ü"/>
            </a:pPr>
            <a:endParaRPr lang="it-IT" b="1" dirty="0">
              <a:latin typeface="Arial" panose="020B0604020202020204" pitchFamily="34" charset="0"/>
              <a:cs typeface="Arial" panose="020B0604020202020204" pitchFamily="34" charset="0"/>
            </a:endParaRPr>
          </a:p>
        </p:txBody>
      </p:sp>
      <p:sp>
        <p:nvSpPr>
          <p:cNvPr id="4" name="Segnaposto piè di pagina 3">
            <a:extLst>
              <a:ext uri="{FF2B5EF4-FFF2-40B4-BE49-F238E27FC236}">
                <a16:creationId xmlns:a16="http://schemas.microsoft.com/office/drawing/2014/main" id="{F5EB8EA1-78BE-4223-ADD8-9B5A65DBCC69}"/>
              </a:ext>
            </a:extLst>
          </p:cNvPr>
          <p:cNvSpPr>
            <a:spLocks noGrp="1"/>
          </p:cNvSpPr>
          <p:nvPr>
            <p:ph type="ftr" sz="quarter" idx="11"/>
          </p:nvPr>
        </p:nvSpPr>
        <p:spPr/>
        <p:txBody>
          <a:bodyPr/>
          <a:lstStyle/>
          <a:p>
            <a:r>
              <a:rPr lang="de-DE"/>
              <a:t>MARCELLO ZOTTOLA</a:t>
            </a:r>
          </a:p>
        </p:txBody>
      </p:sp>
      <p:sp>
        <p:nvSpPr>
          <p:cNvPr id="5" name="Segnaposto numero diapositiva 4">
            <a:extLst>
              <a:ext uri="{FF2B5EF4-FFF2-40B4-BE49-F238E27FC236}">
                <a16:creationId xmlns:a16="http://schemas.microsoft.com/office/drawing/2014/main" id="{430A682B-AAE2-4991-A27D-B27DB078CF3C}"/>
              </a:ext>
            </a:extLst>
          </p:cNvPr>
          <p:cNvSpPr>
            <a:spLocks noGrp="1"/>
          </p:cNvSpPr>
          <p:nvPr>
            <p:ph type="sldNum" sz="quarter" idx="12"/>
          </p:nvPr>
        </p:nvSpPr>
        <p:spPr/>
        <p:txBody>
          <a:bodyPr/>
          <a:lstStyle/>
          <a:p>
            <a:fld id="{66CD45B7-DFE2-4393-8D37-380FC36BF3AA}" type="slidenum">
              <a:rPr lang="de-DE" smtClean="0"/>
              <a:t>22</a:t>
            </a:fld>
            <a:endParaRPr lang="de-DE"/>
          </a:p>
        </p:txBody>
      </p:sp>
    </p:spTree>
    <p:extLst>
      <p:ext uri="{BB962C8B-B14F-4D97-AF65-F5344CB8AC3E}">
        <p14:creationId xmlns:p14="http://schemas.microsoft.com/office/powerpoint/2010/main" val="2814894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C19BF2-75CE-4DD6-9BDF-B2010C5C358B}"/>
              </a:ext>
            </a:extLst>
          </p:cNvPr>
          <p:cNvSpPr>
            <a:spLocks noGrp="1"/>
          </p:cNvSpPr>
          <p:nvPr>
            <p:ph type="title"/>
          </p:nvPr>
        </p:nvSpPr>
        <p:spPr>
          <a:xfrm>
            <a:off x="838200" y="365126"/>
            <a:ext cx="10515600" cy="1152590"/>
          </a:xfrm>
        </p:spPr>
        <p:txBody>
          <a:bodyPr>
            <a:normAutofit/>
          </a:bodyPr>
          <a:lstStyle/>
          <a:p>
            <a:pPr algn="ctr"/>
            <a:r>
              <a:rPr lang="it-IT" b="1" dirty="0">
                <a:solidFill>
                  <a:schemeClr val="accent1">
                    <a:lumMod val="75000"/>
                  </a:schemeClr>
                </a:solidFill>
                <a:latin typeface="Arial" panose="020B0604020202020204" pitchFamily="34" charset="0"/>
                <a:cs typeface="Arial" panose="020B0604020202020204" pitchFamily="34" charset="0"/>
              </a:rPr>
              <a:t>LB 2022 RIGENERAZIONE URBANA</a:t>
            </a:r>
            <a:endParaRPr lang="it-IT" dirty="0">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F77B59D2-6634-4869-930E-8CD9D6CFDAFB}"/>
              </a:ext>
            </a:extLst>
          </p:cNvPr>
          <p:cNvSpPr>
            <a:spLocks noGrp="1"/>
          </p:cNvSpPr>
          <p:nvPr>
            <p:ph idx="1"/>
          </p:nvPr>
        </p:nvSpPr>
        <p:spPr>
          <a:xfrm>
            <a:off x="1055802" y="1432874"/>
            <a:ext cx="10297998" cy="4421171"/>
          </a:xfrm>
        </p:spPr>
        <p:txBody>
          <a:bodyPr>
            <a:normAutofit/>
          </a:bodyPr>
          <a:lstStyle/>
          <a:p>
            <a:pPr>
              <a:buFont typeface="Wingdings" panose="05000000000000000000" pitchFamily="2" charset="2"/>
              <a:buChar char="q"/>
            </a:pPr>
            <a:r>
              <a:rPr lang="it-IT" b="1" dirty="0">
                <a:solidFill>
                  <a:schemeClr val="accent1">
                    <a:lumMod val="75000"/>
                  </a:schemeClr>
                </a:solidFill>
                <a:latin typeface="Arial" panose="020B0604020202020204" pitchFamily="34" charset="0"/>
                <a:cs typeface="Arial" panose="020B0604020202020204" pitchFamily="34" charset="0"/>
              </a:rPr>
              <a:t>rigenerazione urbana </a:t>
            </a:r>
          </a:p>
          <a:p>
            <a:pPr>
              <a:buFont typeface="Wingdings" panose="05000000000000000000" pitchFamily="2" charset="2"/>
              <a:buChar char="Ø"/>
            </a:pPr>
            <a:r>
              <a:rPr lang="it-IT" b="1" dirty="0">
                <a:latin typeface="Arial" panose="020B0604020202020204" pitchFamily="34" charset="0"/>
                <a:cs typeface="Arial" panose="020B0604020202020204" pitchFamily="34" charset="0"/>
              </a:rPr>
              <a:t>controlli</a:t>
            </a:r>
          </a:p>
          <a:p>
            <a:pPr algn="just">
              <a:buFont typeface="Wingdings" panose="05000000000000000000" pitchFamily="2" charset="2"/>
              <a:buChar char="ü"/>
            </a:pPr>
            <a:r>
              <a:rPr lang="it-IT" dirty="0">
                <a:latin typeface="Arial" panose="020B0604020202020204" pitchFamily="34" charset="0"/>
                <a:cs typeface="Arial" panose="020B0604020202020204" pitchFamily="34" charset="0"/>
              </a:rPr>
              <a:t>Non si applica l’art. 158 del TUEL e saranno </a:t>
            </a:r>
            <a:r>
              <a:rPr lang="it-IT" dirty="0" err="1">
                <a:latin typeface="Arial" panose="020B0604020202020204" pitchFamily="34" charset="0"/>
                <a:cs typeface="Arial" panose="020B0604020202020204" pitchFamily="34" charset="0"/>
              </a:rPr>
              <a:t>discipilinati</a:t>
            </a:r>
            <a:r>
              <a:rPr lang="it-IT" dirty="0">
                <a:latin typeface="Arial" panose="020B0604020202020204" pitchFamily="34" charset="0"/>
                <a:cs typeface="Arial" panose="020B0604020202020204" pitchFamily="34" charset="0"/>
              </a:rPr>
              <a:t> nel decreto di assegnazione;</a:t>
            </a:r>
          </a:p>
          <a:p>
            <a:pPr algn="just">
              <a:buFont typeface="Wingdings" panose="05000000000000000000" pitchFamily="2" charset="2"/>
              <a:buChar char="ü"/>
            </a:pPr>
            <a:r>
              <a:rPr lang="it-IT" b="1" dirty="0">
                <a:latin typeface="Arial" panose="020B0604020202020204" pitchFamily="34" charset="0"/>
                <a:cs typeface="Arial" panose="020B0604020202020204" pitchFamily="34" charset="0"/>
              </a:rPr>
              <a:t>Controlli da remoto e a campione in loco se necessario;</a:t>
            </a:r>
          </a:p>
          <a:p>
            <a:pPr>
              <a:buFont typeface="Wingdings" panose="05000000000000000000" pitchFamily="2" charset="2"/>
              <a:buChar char="ü"/>
            </a:pPr>
            <a:endParaRPr lang="it-IT" b="1" dirty="0">
              <a:latin typeface="Arial" panose="020B0604020202020204" pitchFamily="34" charset="0"/>
              <a:cs typeface="Arial" panose="020B0604020202020204" pitchFamily="34" charset="0"/>
            </a:endParaRPr>
          </a:p>
        </p:txBody>
      </p:sp>
      <p:sp>
        <p:nvSpPr>
          <p:cNvPr id="4" name="Segnaposto piè di pagina 3">
            <a:extLst>
              <a:ext uri="{FF2B5EF4-FFF2-40B4-BE49-F238E27FC236}">
                <a16:creationId xmlns:a16="http://schemas.microsoft.com/office/drawing/2014/main" id="{F5EB8EA1-78BE-4223-ADD8-9B5A65DBCC69}"/>
              </a:ext>
            </a:extLst>
          </p:cNvPr>
          <p:cNvSpPr>
            <a:spLocks noGrp="1"/>
          </p:cNvSpPr>
          <p:nvPr>
            <p:ph type="ftr" sz="quarter" idx="11"/>
          </p:nvPr>
        </p:nvSpPr>
        <p:spPr/>
        <p:txBody>
          <a:bodyPr/>
          <a:lstStyle/>
          <a:p>
            <a:r>
              <a:rPr lang="de-DE"/>
              <a:t>MARCELLO ZOTTOLA</a:t>
            </a:r>
          </a:p>
        </p:txBody>
      </p:sp>
      <p:sp>
        <p:nvSpPr>
          <p:cNvPr id="5" name="Segnaposto numero diapositiva 4">
            <a:extLst>
              <a:ext uri="{FF2B5EF4-FFF2-40B4-BE49-F238E27FC236}">
                <a16:creationId xmlns:a16="http://schemas.microsoft.com/office/drawing/2014/main" id="{430A682B-AAE2-4991-A27D-B27DB078CF3C}"/>
              </a:ext>
            </a:extLst>
          </p:cNvPr>
          <p:cNvSpPr>
            <a:spLocks noGrp="1"/>
          </p:cNvSpPr>
          <p:nvPr>
            <p:ph type="sldNum" sz="quarter" idx="12"/>
          </p:nvPr>
        </p:nvSpPr>
        <p:spPr/>
        <p:txBody>
          <a:bodyPr/>
          <a:lstStyle/>
          <a:p>
            <a:fld id="{66CD45B7-DFE2-4393-8D37-380FC36BF3AA}" type="slidenum">
              <a:rPr lang="de-DE" smtClean="0"/>
              <a:t>23</a:t>
            </a:fld>
            <a:endParaRPr lang="de-DE"/>
          </a:p>
        </p:txBody>
      </p:sp>
    </p:spTree>
    <p:extLst>
      <p:ext uri="{BB962C8B-B14F-4D97-AF65-F5344CB8AC3E}">
        <p14:creationId xmlns:p14="http://schemas.microsoft.com/office/powerpoint/2010/main" val="577531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C19BF2-75CE-4DD6-9BDF-B2010C5C358B}"/>
              </a:ext>
            </a:extLst>
          </p:cNvPr>
          <p:cNvSpPr>
            <a:spLocks noGrp="1"/>
          </p:cNvSpPr>
          <p:nvPr>
            <p:ph type="title"/>
          </p:nvPr>
        </p:nvSpPr>
        <p:spPr>
          <a:xfrm>
            <a:off x="838200" y="365126"/>
            <a:ext cx="10515600" cy="1152590"/>
          </a:xfrm>
        </p:spPr>
        <p:txBody>
          <a:bodyPr>
            <a:normAutofit fontScale="90000"/>
          </a:bodyPr>
          <a:lstStyle/>
          <a:p>
            <a:pPr algn="ctr"/>
            <a:r>
              <a:rPr lang="it-IT" b="1" dirty="0">
                <a:solidFill>
                  <a:schemeClr val="accent1">
                    <a:lumMod val="75000"/>
                  </a:schemeClr>
                </a:solidFill>
                <a:latin typeface="Arial" panose="020B0604020202020204" pitchFamily="34" charset="0"/>
                <a:cs typeface="Arial" panose="020B0604020202020204" pitchFamily="34" charset="0"/>
              </a:rPr>
              <a:t>LB 2022 RIGENERAZIONE URBANA </a:t>
            </a:r>
            <a:br>
              <a:rPr lang="it-IT" b="1" dirty="0">
                <a:solidFill>
                  <a:srgbClr val="FF0000"/>
                </a:solidFill>
                <a:latin typeface="Arial" panose="020B0604020202020204" pitchFamily="34" charset="0"/>
                <a:cs typeface="Arial" panose="020B0604020202020204" pitchFamily="34" charset="0"/>
              </a:rPr>
            </a:br>
            <a:endParaRPr lang="it-IT" dirty="0">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F77B59D2-6634-4869-930E-8CD9D6CFDAFB}"/>
              </a:ext>
            </a:extLst>
          </p:cNvPr>
          <p:cNvSpPr>
            <a:spLocks noGrp="1"/>
          </p:cNvSpPr>
          <p:nvPr>
            <p:ph idx="1"/>
          </p:nvPr>
        </p:nvSpPr>
        <p:spPr>
          <a:xfrm>
            <a:off x="1055802" y="1517716"/>
            <a:ext cx="10297998" cy="4318308"/>
          </a:xfrm>
        </p:spPr>
        <p:txBody>
          <a:bodyPr>
            <a:normAutofit fontScale="92500" lnSpcReduction="20000"/>
          </a:bodyPr>
          <a:lstStyle/>
          <a:p>
            <a:pPr>
              <a:buFont typeface="Wingdings" panose="05000000000000000000" pitchFamily="2" charset="2"/>
              <a:buChar char="q"/>
            </a:pPr>
            <a:r>
              <a:rPr lang="it-IT" b="1" dirty="0">
                <a:solidFill>
                  <a:schemeClr val="accent1">
                    <a:lumMod val="75000"/>
                  </a:schemeClr>
                </a:solidFill>
                <a:latin typeface="Arial" panose="020B0604020202020204" pitchFamily="34" charset="0"/>
                <a:cs typeface="Arial" panose="020B0604020202020204" pitchFamily="34" charset="0"/>
              </a:rPr>
              <a:t>Comma 534  - NO PNRR;</a:t>
            </a:r>
          </a:p>
          <a:p>
            <a:pPr algn="just">
              <a:buFont typeface="Wingdings" panose="05000000000000000000" pitchFamily="2" charset="2"/>
              <a:buChar char="ü"/>
            </a:pPr>
            <a:endParaRPr lang="it-IT" dirty="0">
              <a:latin typeface="Arial" panose="020B0604020202020204" pitchFamily="34" charset="0"/>
              <a:cs typeface="Arial" panose="020B0604020202020204" pitchFamily="34" charset="0"/>
            </a:endParaRPr>
          </a:p>
          <a:p>
            <a:pPr algn="just">
              <a:buFont typeface="Wingdings" panose="05000000000000000000" pitchFamily="2" charset="2"/>
              <a:buChar char="q"/>
            </a:pPr>
            <a:r>
              <a:rPr lang="it-IT" b="1" dirty="0">
                <a:latin typeface="Arial" panose="020B0604020202020204" pitchFamily="34" charset="0"/>
                <a:cs typeface="Arial" panose="020B0604020202020204" pitchFamily="34" charset="0"/>
              </a:rPr>
              <a:t>Sono risorse che sono sul bilancio nazionale e non gravano sul PNRR – di conseguenza</a:t>
            </a:r>
            <a:r>
              <a:rPr lang="it-IT" dirty="0">
                <a:latin typeface="Arial" panose="020B0604020202020204" pitchFamily="34" charset="0"/>
                <a:cs typeface="Arial" panose="020B0604020202020204" pitchFamily="34" charset="0"/>
              </a:rPr>
              <a:t>:</a:t>
            </a:r>
          </a:p>
          <a:p>
            <a:pPr algn="just">
              <a:buFont typeface="Wingdings" panose="05000000000000000000" pitchFamily="2" charset="2"/>
              <a:buChar char="ü"/>
            </a:pPr>
            <a:r>
              <a:rPr lang="it-IT" dirty="0">
                <a:latin typeface="Arial" panose="020B0604020202020204" pitchFamily="34" charset="0"/>
                <a:cs typeface="Arial" panose="020B0604020202020204" pitchFamily="34" charset="0"/>
              </a:rPr>
              <a:t>Non si applicano le disposizioni previste per il PNNR per la gestione-rendicontazione e monitoraggio;</a:t>
            </a:r>
          </a:p>
          <a:p>
            <a:pPr algn="just">
              <a:buFont typeface="Wingdings" panose="05000000000000000000" pitchFamily="2" charset="2"/>
              <a:buChar char="ü"/>
            </a:pPr>
            <a:r>
              <a:rPr lang="it-IT" dirty="0">
                <a:latin typeface="Arial" panose="020B0604020202020204" pitchFamily="34" charset="0"/>
                <a:cs typeface="Arial" panose="020B0604020202020204" pitchFamily="34" charset="0"/>
              </a:rPr>
              <a:t>Non si applicano le disposizioni specifiche previste per l’utilizzo del PNRR </a:t>
            </a:r>
            <a:r>
              <a:rPr lang="it-IT" b="1" dirty="0">
                <a:latin typeface="Arial" panose="020B0604020202020204" pitchFamily="34" charset="0"/>
                <a:cs typeface="Arial" panose="020B0604020202020204" pitchFamily="34" charset="0"/>
              </a:rPr>
              <a:t>quali ad esempio la possibilità di utilizzare parte delle risorse per le spese di personale </a:t>
            </a:r>
            <a:r>
              <a:rPr lang="it-IT" dirty="0">
                <a:latin typeface="Arial" panose="020B0604020202020204" pitchFamily="34" charset="0"/>
                <a:cs typeface="Arial" panose="020B0604020202020204" pitchFamily="34" charset="0"/>
              </a:rPr>
              <a:t>o le altre norme contrattuali e contabili specifiche; </a:t>
            </a:r>
          </a:p>
          <a:p>
            <a:pPr algn="just">
              <a:buFont typeface="Wingdings" panose="05000000000000000000" pitchFamily="2" charset="2"/>
              <a:buChar char="ü"/>
            </a:pPr>
            <a:r>
              <a:rPr lang="it-IT" b="1" dirty="0">
                <a:latin typeface="Arial" panose="020B0604020202020204" pitchFamily="34" charset="0"/>
                <a:cs typeface="Arial" panose="020B0604020202020204" pitchFamily="34" charset="0"/>
              </a:rPr>
              <a:t>Non è quindi possibile con queste risorse poter procedere a qualsivoglia tipo di assunzione</a:t>
            </a:r>
            <a:r>
              <a:rPr lang="it-IT" dirty="0">
                <a:latin typeface="Arial" panose="020B0604020202020204" pitchFamily="34" charset="0"/>
                <a:cs typeface="Arial" panose="020B0604020202020204" pitchFamily="34" charset="0"/>
              </a:rPr>
              <a:t>;</a:t>
            </a:r>
          </a:p>
          <a:p>
            <a:pPr algn="just">
              <a:buFont typeface="Wingdings" panose="05000000000000000000" pitchFamily="2" charset="2"/>
              <a:buChar char="Ø"/>
            </a:pPr>
            <a:endParaRPr lang="it-IT" b="1" dirty="0">
              <a:latin typeface="Arial" panose="020B0604020202020204" pitchFamily="34" charset="0"/>
              <a:cs typeface="Arial" panose="020B0604020202020204" pitchFamily="34" charset="0"/>
            </a:endParaRPr>
          </a:p>
          <a:p>
            <a:pPr algn="just"/>
            <a:endParaRPr lang="it-IT" dirty="0">
              <a:latin typeface="Arial" panose="020B0604020202020204" pitchFamily="34" charset="0"/>
              <a:cs typeface="Arial" panose="020B0604020202020204" pitchFamily="34" charset="0"/>
            </a:endParaRPr>
          </a:p>
        </p:txBody>
      </p:sp>
      <p:sp>
        <p:nvSpPr>
          <p:cNvPr id="4" name="Segnaposto piè di pagina 3">
            <a:extLst>
              <a:ext uri="{FF2B5EF4-FFF2-40B4-BE49-F238E27FC236}">
                <a16:creationId xmlns:a16="http://schemas.microsoft.com/office/drawing/2014/main" id="{F5EB8EA1-78BE-4223-ADD8-9B5A65DBCC69}"/>
              </a:ext>
            </a:extLst>
          </p:cNvPr>
          <p:cNvSpPr>
            <a:spLocks noGrp="1"/>
          </p:cNvSpPr>
          <p:nvPr>
            <p:ph type="ftr" sz="quarter" idx="11"/>
          </p:nvPr>
        </p:nvSpPr>
        <p:spPr/>
        <p:txBody>
          <a:bodyPr/>
          <a:lstStyle/>
          <a:p>
            <a:r>
              <a:rPr lang="de-DE" dirty="0"/>
              <a:t>MARCELLO ZOTTOLA</a:t>
            </a:r>
          </a:p>
        </p:txBody>
      </p:sp>
      <p:sp>
        <p:nvSpPr>
          <p:cNvPr id="5" name="Segnaposto numero diapositiva 4">
            <a:extLst>
              <a:ext uri="{FF2B5EF4-FFF2-40B4-BE49-F238E27FC236}">
                <a16:creationId xmlns:a16="http://schemas.microsoft.com/office/drawing/2014/main" id="{430A682B-AAE2-4991-A27D-B27DB078CF3C}"/>
              </a:ext>
            </a:extLst>
          </p:cNvPr>
          <p:cNvSpPr>
            <a:spLocks noGrp="1"/>
          </p:cNvSpPr>
          <p:nvPr>
            <p:ph type="sldNum" sz="quarter" idx="12"/>
          </p:nvPr>
        </p:nvSpPr>
        <p:spPr/>
        <p:txBody>
          <a:bodyPr/>
          <a:lstStyle/>
          <a:p>
            <a:fld id="{66CD45B7-DFE2-4393-8D37-380FC36BF3AA}" type="slidenum">
              <a:rPr lang="de-DE" smtClean="0"/>
              <a:t>3</a:t>
            </a:fld>
            <a:endParaRPr lang="de-DE"/>
          </a:p>
        </p:txBody>
      </p:sp>
    </p:spTree>
    <p:extLst>
      <p:ext uri="{BB962C8B-B14F-4D97-AF65-F5344CB8AC3E}">
        <p14:creationId xmlns:p14="http://schemas.microsoft.com/office/powerpoint/2010/main" val="3676043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C19BF2-75CE-4DD6-9BDF-B2010C5C358B}"/>
              </a:ext>
            </a:extLst>
          </p:cNvPr>
          <p:cNvSpPr>
            <a:spLocks noGrp="1"/>
          </p:cNvSpPr>
          <p:nvPr>
            <p:ph type="title"/>
          </p:nvPr>
        </p:nvSpPr>
        <p:spPr>
          <a:xfrm>
            <a:off x="838200" y="365126"/>
            <a:ext cx="10515600" cy="1152590"/>
          </a:xfrm>
        </p:spPr>
        <p:txBody>
          <a:bodyPr>
            <a:normAutofit/>
          </a:bodyPr>
          <a:lstStyle/>
          <a:p>
            <a:pPr algn="ctr"/>
            <a:r>
              <a:rPr lang="it-IT" b="1" dirty="0">
                <a:solidFill>
                  <a:schemeClr val="accent1">
                    <a:lumMod val="75000"/>
                  </a:schemeClr>
                </a:solidFill>
                <a:latin typeface="Arial" panose="020B0604020202020204" pitchFamily="34" charset="0"/>
                <a:cs typeface="Arial" panose="020B0604020202020204" pitchFamily="34" charset="0"/>
              </a:rPr>
              <a:t>LB 2022 RIGENERAZIONE URBANA</a:t>
            </a:r>
            <a:endParaRPr lang="it-IT" dirty="0">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F77B59D2-6634-4869-930E-8CD9D6CFDAFB}"/>
              </a:ext>
            </a:extLst>
          </p:cNvPr>
          <p:cNvSpPr>
            <a:spLocks noGrp="1"/>
          </p:cNvSpPr>
          <p:nvPr>
            <p:ph idx="1"/>
          </p:nvPr>
        </p:nvSpPr>
        <p:spPr>
          <a:xfrm>
            <a:off x="1055802" y="1517716"/>
            <a:ext cx="10297998" cy="3978111"/>
          </a:xfrm>
        </p:spPr>
        <p:txBody>
          <a:bodyPr>
            <a:normAutofit fontScale="92500" lnSpcReduction="10000"/>
          </a:bodyPr>
          <a:lstStyle/>
          <a:p>
            <a:pPr>
              <a:buFont typeface="Wingdings" panose="05000000000000000000" pitchFamily="2" charset="2"/>
              <a:buChar char="q"/>
            </a:pPr>
            <a:r>
              <a:rPr lang="it-IT" b="1" dirty="0">
                <a:solidFill>
                  <a:schemeClr val="accent1">
                    <a:lumMod val="75000"/>
                  </a:schemeClr>
                </a:solidFill>
                <a:latin typeface="Arial" panose="020B0604020202020204" pitchFamily="34" charset="0"/>
                <a:cs typeface="Arial" panose="020B0604020202020204" pitchFamily="34" charset="0"/>
              </a:rPr>
              <a:t> –rigenerazione urbana – comma 535</a:t>
            </a:r>
          </a:p>
          <a:p>
            <a:pPr>
              <a:buFont typeface="Wingdings" panose="05000000000000000000" pitchFamily="2" charset="2"/>
              <a:buChar char="q"/>
            </a:pPr>
            <a:r>
              <a:rPr lang="it-IT" b="1" dirty="0">
                <a:latin typeface="Arial" panose="020B0604020202020204" pitchFamily="34" charset="0"/>
                <a:cs typeface="Arial" panose="020B0604020202020204" pitchFamily="34" charset="0"/>
              </a:rPr>
              <a:t>Richiedenti :</a:t>
            </a:r>
          </a:p>
          <a:p>
            <a:pPr algn="just">
              <a:buFont typeface="Wingdings" panose="05000000000000000000" pitchFamily="2" charset="2"/>
              <a:buChar char="ü"/>
            </a:pPr>
            <a:r>
              <a:rPr lang="it-IT" dirty="0">
                <a:latin typeface="Arial" panose="020B0604020202020204" pitchFamily="34" charset="0"/>
                <a:cs typeface="Arial" panose="020B0604020202020204" pitchFamily="34" charset="0"/>
              </a:rPr>
              <a:t>i  comuni con popolazione inferiore a 15.000 abitanti che, in forma associata, presentano una popolazione superiore a 15.000 abitanti, nel limite massimo di 5.000.000 di euro. La domanda è presentata dal comune capofila (</a:t>
            </a:r>
            <a:r>
              <a:rPr lang="it-IT" b="1" dirty="0">
                <a:latin typeface="Arial" panose="020B0604020202020204" pitchFamily="34" charset="0"/>
                <a:cs typeface="Arial" panose="020B0604020202020204" pitchFamily="34" charset="0"/>
              </a:rPr>
              <a:t>che è anche soggetto attuatore unico</a:t>
            </a:r>
            <a:r>
              <a:rPr lang="it-IT" dirty="0">
                <a:latin typeface="Arial" panose="020B0604020202020204" pitchFamily="34" charset="0"/>
                <a:cs typeface="Arial" panose="020B0604020202020204" pitchFamily="34" charset="0"/>
              </a:rPr>
              <a:t>);</a:t>
            </a:r>
          </a:p>
          <a:p>
            <a:pPr algn="just">
              <a:buFont typeface="Wingdings" panose="05000000000000000000" pitchFamily="2" charset="2"/>
              <a:buChar char="ü"/>
            </a:pPr>
            <a:r>
              <a:rPr lang="it-IT" dirty="0">
                <a:latin typeface="Arial" panose="020B0604020202020204" pitchFamily="34" charset="0"/>
                <a:cs typeface="Arial" panose="020B0604020202020204" pitchFamily="34" charset="0"/>
              </a:rPr>
              <a:t>i “grandi” comuni che non risultano beneficiari delle risorse attribuite con il decreto di assegnazione delle risorse previste, per finalità analoghe a quelle a cui tendono le disposizioni recate dai commi in esame, dai commi 42-43 dell'art. 1 della legge 160/2019 (legge di bilancio 2020);</a:t>
            </a:r>
          </a:p>
        </p:txBody>
      </p:sp>
      <p:sp>
        <p:nvSpPr>
          <p:cNvPr id="4" name="Segnaposto piè di pagina 3">
            <a:extLst>
              <a:ext uri="{FF2B5EF4-FFF2-40B4-BE49-F238E27FC236}">
                <a16:creationId xmlns:a16="http://schemas.microsoft.com/office/drawing/2014/main" id="{F5EB8EA1-78BE-4223-ADD8-9B5A65DBCC69}"/>
              </a:ext>
            </a:extLst>
          </p:cNvPr>
          <p:cNvSpPr>
            <a:spLocks noGrp="1"/>
          </p:cNvSpPr>
          <p:nvPr>
            <p:ph type="ftr" sz="quarter" idx="11"/>
          </p:nvPr>
        </p:nvSpPr>
        <p:spPr/>
        <p:txBody>
          <a:bodyPr/>
          <a:lstStyle/>
          <a:p>
            <a:r>
              <a:rPr lang="de-DE"/>
              <a:t>MARCELLO ZOTTOLA</a:t>
            </a:r>
          </a:p>
        </p:txBody>
      </p:sp>
      <p:sp>
        <p:nvSpPr>
          <p:cNvPr id="5" name="Segnaposto numero diapositiva 4">
            <a:extLst>
              <a:ext uri="{FF2B5EF4-FFF2-40B4-BE49-F238E27FC236}">
                <a16:creationId xmlns:a16="http://schemas.microsoft.com/office/drawing/2014/main" id="{430A682B-AAE2-4991-A27D-B27DB078CF3C}"/>
              </a:ext>
            </a:extLst>
          </p:cNvPr>
          <p:cNvSpPr>
            <a:spLocks noGrp="1"/>
          </p:cNvSpPr>
          <p:nvPr>
            <p:ph type="sldNum" sz="quarter" idx="12"/>
          </p:nvPr>
        </p:nvSpPr>
        <p:spPr/>
        <p:txBody>
          <a:bodyPr/>
          <a:lstStyle/>
          <a:p>
            <a:fld id="{66CD45B7-DFE2-4393-8D37-380FC36BF3AA}" type="slidenum">
              <a:rPr lang="de-DE" smtClean="0"/>
              <a:t>4</a:t>
            </a:fld>
            <a:endParaRPr lang="de-DE"/>
          </a:p>
        </p:txBody>
      </p:sp>
    </p:spTree>
    <p:extLst>
      <p:ext uri="{BB962C8B-B14F-4D97-AF65-F5344CB8AC3E}">
        <p14:creationId xmlns:p14="http://schemas.microsoft.com/office/powerpoint/2010/main" val="1101706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C19BF2-75CE-4DD6-9BDF-B2010C5C358B}"/>
              </a:ext>
            </a:extLst>
          </p:cNvPr>
          <p:cNvSpPr>
            <a:spLocks noGrp="1"/>
          </p:cNvSpPr>
          <p:nvPr>
            <p:ph type="title"/>
          </p:nvPr>
        </p:nvSpPr>
        <p:spPr>
          <a:xfrm>
            <a:off x="838200" y="365126"/>
            <a:ext cx="10515600" cy="1152590"/>
          </a:xfrm>
        </p:spPr>
        <p:txBody>
          <a:bodyPr>
            <a:normAutofit/>
          </a:bodyPr>
          <a:lstStyle/>
          <a:p>
            <a:pPr algn="ctr"/>
            <a:r>
              <a:rPr lang="it-IT" b="1" dirty="0">
                <a:solidFill>
                  <a:schemeClr val="accent1">
                    <a:lumMod val="75000"/>
                  </a:schemeClr>
                </a:solidFill>
                <a:latin typeface="Arial" panose="020B0604020202020204" pitchFamily="34" charset="0"/>
                <a:cs typeface="Arial" panose="020B0604020202020204" pitchFamily="34" charset="0"/>
              </a:rPr>
              <a:t>LB 2022 RIGENERAZIONE URBANA</a:t>
            </a:r>
            <a:endParaRPr lang="it-IT" dirty="0">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F77B59D2-6634-4869-930E-8CD9D6CFDAFB}"/>
              </a:ext>
            </a:extLst>
          </p:cNvPr>
          <p:cNvSpPr>
            <a:spLocks noGrp="1"/>
          </p:cNvSpPr>
          <p:nvPr>
            <p:ph idx="1"/>
          </p:nvPr>
        </p:nvSpPr>
        <p:spPr>
          <a:xfrm>
            <a:off x="1055802" y="1517716"/>
            <a:ext cx="10297998" cy="4491198"/>
          </a:xfrm>
        </p:spPr>
        <p:txBody>
          <a:bodyPr>
            <a:normAutofit fontScale="85000" lnSpcReduction="20000"/>
          </a:bodyPr>
          <a:lstStyle/>
          <a:p>
            <a:pPr algn="just">
              <a:buFont typeface="Wingdings" panose="05000000000000000000" pitchFamily="2" charset="2"/>
              <a:buChar char="Ø"/>
            </a:pPr>
            <a:r>
              <a:rPr lang="it-IT" b="1" dirty="0">
                <a:solidFill>
                  <a:schemeClr val="accent1">
                    <a:lumMod val="75000"/>
                  </a:schemeClr>
                </a:solidFill>
                <a:latin typeface="Arial" panose="020B0604020202020204" pitchFamily="34" charset="0"/>
                <a:cs typeface="Arial" panose="020B0604020202020204" pitchFamily="34" charset="0"/>
              </a:rPr>
              <a:t>- richiedenti - comma 535 - </a:t>
            </a:r>
            <a:endParaRPr lang="it-IT" dirty="0">
              <a:latin typeface="Arial" panose="020B0604020202020204" pitchFamily="34" charset="0"/>
              <a:cs typeface="Arial" panose="020B0604020202020204" pitchFamily="34" charset="0"/>
            </a:endParaRPr>
          </a:p>
          <a:p>
            <a:pPr algn="just">
              <a:buFont typeface="Wingdings" panose="05000000000000000000" pitchFamily="2" charset="2"/>
              <a:buChar char="q"/>
            </a:pPr>
            <a:r>
              <a:rPr lang="it-IT" dirty="0">
                <a:latin typeface="Arial" panose="020B0604020202020204" pitchFamily="34" charset="0"/>
                <a:cs typeface="Arial" panose="020B0604020202020204" pitchFamily="34" charset="0"/>
              </a:rPr>
              <a:t>comuni con popolazione inferiore a 15.000 abitanti che, </a:t>
            </a:r>
            <a:r>
              <a:rPr lang="it-IT" b="1" dirty="0">
                <a:latin typeface="Arial" panose="020B0604020202020204" pitchFamily="34" charset="0"/>
                <a:cs typeface="Arial" panose="020B0604020202020204" pitchFamily="34" charset="0"/>
              </a:rPr>
              <a:t>in forma associata</a:t>
            </a:r>
            <a:r>
              <a:rPr lang="it-IT" dirty="0">
                <a:latin typeface="Arial" panose="020B0604020202020204" pitchFamily="34" charset="0"/>
                <a:cs typeface="Arial" panose="020B0604020202020204" pitchFamily="34" charset="0"/>
              </a:rPr>
              <a:t>, presentano una popolazione superiore a 15.000 abitanti:</a:t>
            </a:r>
          </a:p>
          <a:p>
            <a:pPr algn="just">
              <a:buFont typeface="Wingdings" panose="05000000000000000000" pitchFamily="2" charset="2"/>
              <a:buChar char="ü"/>
            </a:pPr>
            <a:r>
              <a:rPr lang="it-IT" dirty="0">
                <a:latin typeface="Arial" panose="020B0604020202020204" pitchFamily="34" charset="0"/>
                <a:cs typeface="Arial" panose="020B0604020202020204" pitchFamily="34" charset="0"/>
              </a:rPr>
              <a:t> convenzioni art. 30 TUEL;</a:t>
            </a:r>
          </a:p>
          <a:p>
            <a:pPr algn="just">
              <a:buFont typeface="Wingdings" panose="05000000000000000000" pitchFamily="2" charset="2"/>
              <a:buChar char="ü"/>
            </a:pPr>
            <a:r>
              <a:rPr lang="it-IT" dirty="0">
                <a:latin typeface="Arial" panose="020B0604020202020204" pitchFamily="34" charset="0"/>
                <a:cs typeface="Arial" panose="020B0604020202020204" pitchFamily="34" charset="0"/>
              </a:rPr>
              <a:t>Unioni di Comuni;</a:t>
            </a:r>
          </a:p>
          <a:p>
            <a:pPr algn="just">
              <a:buFont typeface="Wingdings" panose="05000000000000000000" pitchFamily="2" charset="2"/>
              <a:buChar char="ü"/>
            </a:pPr>
            <a:r>
              <a:rPr lang="it-IT" dirty="0">
                <a:latin typeface="Arial" panose="020B0604020202020204" pitchFamily="34" charset="0"/>
                <a:cs typeface="Arial" panose="020B0604020202020204" pitchFamily="34" charset="0"/>
              </a:rPr>
              <a:t>Chi si convenziona o chi partecipa con l’Unione non può essere soggetto che partecipa ad altre richiesta;</a:t>
            </a:r>
          </a:p>
          <a:p>
            <a:pPr algn="just">
              <a:buFont typeface="Wingdings" panose="05000000000000000000" pitchFamily="2" charset="2"/>
              <a:buChar char="q"/>
            </a:pPr>
            <a:r>
              <a:rPr lang="it-IT" dirty="0">
                <a:latin typeface="Arial" panose="020B0604020202020204" pitchFamily="34" charset="0"/>
                <a:cs typeface="Arial" panose="020B0604020202020204" pitchFamily="34" charset="0"/>
              </a:rPr>
              <a:t>Importo massimo richiedibile 5 milioni;  </a:t>
            </a:r>
          </a:p>
          <a:p>
            <a:pPr algn="just">
              <a:buFont typeface="Wingdings" panose="05000000000000000000" pitchFamily="2" charset="2"/>
              <a:buChar char="ü"/>
            </a:pPr>
            <a:r>
              <a:rPr lang="it-IT" dirty="0">
                <a:latin typeface="Arial" panose="020B0604020202020204" pitchFamily="34" charset="0"/>
                <a:cs typeface="Arial" panose="020B0604020202020204" pitchFamily="34" charset="0"/>
              </a:rPr>
              <a:t>Il comune Capofila può presentare più progetti ognuno con il proprio Cup. </a:t>
            </a:r>
          </a:p>
          <a:p>
            <a:pPr algn="just">
              <a:buFont typeface="Wingdings" panose="05000000000000000000" pitchFamily="2" charset="2"/>
              <a:buChar char="ü"/>
            </a:pPr>
            <a:r>
              <a:rPr lang="it-IT" dirty="0">
                <a:latin typeface="Arial" panose="020B0604020202020204" pitchFamily="34" charset="0"/>
                <a:cs typeface="Arial" panose="020B0604020202020204" pitchFamily="34" charset="0"/>
              </a:rPr>
              <a:t>Il Comune Capofila  è anche l’unico soggetto attuatore</a:t>
            </a:r>
          </a:p>
          <a:p>
            <a:pPr algn="just">
              <a:buFont typeface="Wingdings" panose="05000000000000000000" pitchFamily="2" charset="2"/>
              <a:buChar char="ü"/>
            </a:pPr>
            <a:r>
              <a:rPr lang="it-IT" dirty="0">
                <a:solidFill>
                  <a:srgbClr val="FF0000"/>
                </a:solidFill>
                <a:latin typeface="Arial" panose="020B0604020202020204" pitchFamily="34" charset="0"/>
                <a:cs typeface="Arial" panose="020B0604020202020204" pitchFamily="34" charset="0"/>
              </a:rPr>
              <a:t>Cup solo del Comune Capofila</a:t>
            </a:r>
          </a:p>
          <a:p>
            <a:pPr marL="0" indent="0" algn="just">
              <a:buNone/>
            </a:pPr>
            <a:endParaRPr lang="it-IT" dirty="0">
              <a:latin typeface="Arial" panose="020B0604020202020204" pitchFamily="34" charset="0"/>
              <a:cs typeface="Arial" panose="020B0604020202020204" pitchFamily="34" charset="0"/>
            </a:endParaRPr>
          </a:p>
          <a:p>
            <a:pPr algn="just">
              <a:buFont typeface="Wingdings" panose="05000000000000000000" pitchFamily="2" charset="2"/>
              <a:buChar char="ü"/>
            </a:pPr>
            <a:endParaRPr lang="it-IT" dirty="0">
              <a:latin typeface="Arial" panose="020B0604020202020204" pitchFamily="34" charset="0"/>
              <a:cs typeface="Arial" panose="020B0604020202020204" pitchFamily="34" charset="0"/>
            </a:endParaRPr>
          </a:p>
        </p:txBody>
      </p:sp>
      <p:sp>
        <p:nvSpPr>
          <p:cNvPr id="4" name="Segnaposto piè di pagina 3">
            <a:extLst>
              <a:ext uri="{FF2B5EF4-FFF2-40B4-BE49-F238E27FC236}">
                <a16:creationId xmlns:a16="http://schemas.microsoft.com/office/drawing/2014/main" id="{F5EB8EA1-78BE-4223-ADD8-9B5A65DBCC69}"/>
              </a:ext>
            </a:extLst>
          </p:cNvPr>
          <p:cNvSpPr>
            <a:spLocks noGrp="1"/>
          </p:cNvSpPr>
          <p:nvPr>
            <p:ph type="ftr" sz="quarter" idx="11"/>
          </p:nvPr>
        </p:nvSpPr>
        <p:spPr/>
        <p:txBody>
          <a:bodyPr/>
          <a:lstStyle/>
          <a:p>
            <a:r>
              <a:rPr lang="de-DE" dirty="0"/>
              <a:t>MARCELLO ZOTTOLA</a:t>
            </a:r>
          </a:p>
        </p:txBody>
      </p:sp>
      <p:sp>
        <p:nvSpPr>
          <p:cNvPr id="5" name="Segnaposto numero diapositiva 4">
            <a:extLst>
              <a:ext uri="{FF2B5EF4-FFF2-40B4-BE49-F238E27FC236}">
                <a16:creationId xmlns:a16="http://schemas.microsoft.com/office/drawing/2014/main" id="{430A682B-AAE2-4991-A27D-B27DB078CF3C}"/>
              </a:ext>
            </a:extLst>
          </p:cNvPr>
          <p:cNvSpPr>
            <a:spLocks noGrp="1"/>
          </p:cNvSpPr>
          <p:nvPr>
            <p:ph type="sldNum" sz="quarter" idx="12"/>
          </p:nvPr>
        </p:nvSpPr>
        <p:spPr/>
        <p:txBody>
          <a:bodyPr/>
          <a:lstStyle/>
          <a:p>
            <a:fld id="{66CD45B7-DFE2-4393-8D37-380FC36BF3AA}" type="slidenum">
              <a:rPr lang="de-DE" smtClean="0"/>
              <a:t>5</a:t>
            </a:fld>
            <a:endParaRPr lang="de-DE"/>
          </a:p>
        </p:txBody>
      </p:sp>
    </p:spTree>
    <p:extLst>
      <p:ext uri="{BB962C8B-B14F-4D97-AF65-F5344CB8AC3E}">
        <p14:creationId xmlns:p14="http://schemas.microsoft.com/office/powerpoint/2010/main" val="1155419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C19BF2-75CE-4DD6-9BDF-B2010C5C358B}"/>
              </a:ext>
            </a:extLst>
          </p:cNvPr>
          <p:cNvSpPr>
            <a:spLocks noGrp="1"/>
          </p:cNvSpPr>
          <p:nvPr>
            <p:ph type="title"/>
          </p:nvPr>
        </p:nvSpPr>
        <p:spPr>
          <a:xfrm>
            <a:off x="838200" y="365126"/>
            <a:ext cx="10515600" cy="1152590"/>
          </a:xfrm>
        </p:spPr>
        <p:txBody>
          <a:bodyPr>
            <a:normAutofit/>
          </a:bodyPr>
          <a:lstStyle/>
          <a:p>
            <a:pPr algn="ctr"/>
            <a:r>
              <a:rPr lang="it-IT" b="1" dirty="0">
                <a:solidFill>
                  <a:schemeClr val="accent1">
                    <a:lumMod val="75000"/>
                  </a:schemeClr>
                </a:solidFill>
                <a:latin typeface="Arial" panose="020B0604020202020204" pitchFamily="34" charset="0"/>
                <a:cs typeface="Arial" panose="020B0604020202020204" pitchFamily="34" charset="0"/>
              </a:rPr>
              <a:t>LB 2022 RIGENERAZIONE URBANA</a:t>
            </a:r>
            <a:endParaRPr lang="it-IT" dirty="0">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F77B59D2-6634-4869-930E-8CD9D6CFDAFB}"/>
              </a:ext>
            </a:extLst>
          </p:cNvPr>
          <p:cNvSpPr>
            <a:spLocks noGrp="1"/>
          </p:cNvSpPr>
          <p:nvPr>
            <p:ph idx="1"/>
          </p:nvPr>
        </p:nvSpPr>
        <p:spPr>
          <a:xfrm>
            <a:off x="1055802" y="1517716"/>
            <a:ext cx="10297998" cy="3978111"/>
          </a:xfrm>
        </p:spPr>
        <p:txBody>
          <a:bodyPr>
            <a:normAutofit fontScale="92500"/>
          </a:bodyPr>
          <a:lstStyle/>
          <a:p>
            <a:pPr>
              <a:buFont typeface="Wingdings" panose="05000000000000000000" pitchFamily="2" charset="2"/>
              <a:buChar char="q"/>
            </a:pPr>
            <a:r>
              <a:rPr lang="it-IT" b="1" dirty="0">
                <a:solidFill>
                  <a:schemeClr val="accent1">
                    <a:lumMod val="75000"/>
                  </a:schemeClr>
                </a:solidFill>
                <a:latin typeface="Arial" panose="020B0604020202020204" pitchFamily="34" charset="0"/>
                <a:cs typeface="Arial" panose="020B0604020202020204" pitchFamily="34" charset="0"/>
              </a:rPr>
              <a:t> - richiedenti - comma 535 - </a:t>
            </a:r>
          </a:p>
          <a:p>
            <a:pPr algn="just">
              <a:buFont typeface="Wingdings" panose="05000000000000000000" pitchFamily="2" charset="2"/>
              <a:buChar char="Ø"/>
            </a:pPr>
            <a:r>
              <a:rPr lang="it-IT" dirty="0">
                <a:latin typeface="Arial" panose="020B0604020202020204" pitchFamily="34" charset="0"/>
                <a:cs typeface="Arial" panose="020B0604020202020204" pitchFamily="34" charset="0"/>
              </a:rPr>
              <a:t>i comuni che non risultano beneficiari delle risorse attribuite con il decreto MI/MEF/MIMS del 30 dicembre 2021  di assegnazione delle risorse in attuazione art. 5 DPCM 21 gennaio 2021.</a:t>
            </a:r>
          </a:p>
          <a:p>
            <a:pPr algn="just">
              <a:buFont typeface="Wingdings" panose="05000000000000000000" pitchFamily="2" charset="2"/>
              <a:buChar char="ü"/>
            </a:pPr>
            <a:r>
              <a:rPr lang="it-IT" dirty="0">
                <a:latin typeface="Arial" panose="020B0604020202020204" pitchFamily="34" charset="0"/>
                <a:cs typeface="Arial" panose="020B0604020202020204" pitchFamily="34" charset="0"/>
              </a:rPr>
              <a:t>Comuni sopra i 15.000 abitanti che non hanno fatto domanda;</a:t>
            </a:r>
          </a:p>
          <a:p>
            <a:pPr algn="just">
              <a:buFont typeface="Wingdings" panose="05000000000000000000" pitchFamily="2" charset="2"/>
              <a:buChar char="ü"/>
            </a:pPr>
            <a:r>
              <a:rPr lang="it-IT" dirty="0">
                <a:latin typeface="Arial" panose="020B0604020202020204" pitchFamily="34" charset="0"/>
                <a:cs typeface="Arial" panose="020B0604020202020204" pitchFamily="34" charset="0"/>
              </a:rPr>
              <a:t>Che non hanno richiesto e/o ricevuto il massimo concedibile per fascia demografica nel limite dell’importo non richiesto;</a:t>
            </a:r>
          </a:p>
          <a:p>
            <a:pPr algn="just">
              <a:buFont typeface="Wingdings" panose="05000000000000000000" pitchFamily="2" charset="2"/>
              <a:buChar char="ü"/>
            </a:pPr>
            <a:r>
              <a:rPr lang="it-IT" dirty="0">
                <a:latin typeface="Arial" panose="020B0604020202020204" pitchFamily="34" charset="0"/>
                <a:cs typeface="Arial" panose="020B0604020202020204" pitchFamily="34" charset="0"/>
              </a:rPr>
              <a:t>I comuni che entreranno nell’</a:t>
            </a:r>
            <a:r>
              <a:rPr lang="it-IT" dirty="0">
                <a:solidFill>
                  <a:srgbClr val="FF0000"/>
                </a:solidFill>
                <a:latin typeface="Arial" panose="020B0604020202020204" pitchFamily="34" charset="0"/>
                <a:cs typeface="Arial" panose="020B0604020202020204" pitchFamily="34" charset="0"/>
              </a:rPr>
              <a:t>eventuale</a:t>
            </a:r>
            <a:r>
              <a:rPr lang="it-IT" dirty="0">
                <a:latin typeface="Arial" panose="020B0604020202020204" pitchFamily="34" charset="0"/>
                <a:cs typeface="Arial" panose="020B0604020202020204" pitchFamily="34" charset="0"/>
              </a:rPr>
              <a:t> scorrimento non saranno considerati ammessi nella nuova rigenerazione;</a:t>
            </a:r>
          </a:p>
        </p:txBody>
      </p:sp>
      <p:sp>
        <p:nvSpPr>
          <p:cNvPr id="4" name="Segnaposto piè di pagina 3">
            <a:extLst>
              <a:ext uri="{FF2B5EF4-FFF2-40B4-BE49-F238E27FC236}">
                <a16:creationId xmlns:a16="http://schemas.microsoft.com/office/drawing/2014/main" id="{F5EB8EA1-78BE-4223-ADD8-9B5A65DBCC69}"/>
              </a:ext>
            </a:extLst>
          </p:cNvPr>
          <p:cNvSpPr>
            <a:spLocks noGrp="1"/>
          </p:cNvSpPr>
          <p:nvPr>
            <p:ph type="ftr" sz="quarter" idx="11"/>
          </p:nvPr>
        </p:nvSpPr>
        <p:spPr/>
        <p:txBody>
          <a:bodyPr/>
          <a:lstStyle/>
          <a:p>
            <a:r>
              <a:rPr lang="de-DE"/>
              <a:t>MARCELLO ZOTTOLA</a:t>
            </a:r>
          </a:p>
        </p:txBody>
      </p:sp>
      <p:sp>
        <p:nvSpPr>
          <p:cNvPr id="5" name="Segnaposto numero diapositiva 4">
            <a:extLst>
              <a:ext uri="{FF2B5EF4-FFF2-40B4-BE49-F238E27FC236}">
                <a16:creationId xmlns:a16="http://schemas.microsoft.com/office/drawing/2014/main" id="{430A682B-AAE2-4991-A27D-B27DB078CF3C}"/>
              </a:ext>
            </a:extLst>
          </p:cNvPr>
          <p:cNvSpPr>
            <a:spLocks noGrp="1"/>
          </p:cNvSpPr>
          <p:nvPr>
            <p:ph type="sldNum" sz="quarter" idx="12"/>
          </p:nvPr>
        </p:nvSpPr>
        <p:spPr/>
        <p:txBody>
          <a:bodyPr/>
          <a:lstStyle/>
          <a:p>
            <a:fld id="{66CD45B7-DFE2-4393-8D37-380FC36BF3AA}" type="slidenum">
              <a:rPr lang="de-DE" smtClean="0"/>
              <a:t>6</a:t>
            </a:fld>
            <a:endParaRPr lang="de-DE"/>
          </a:p>
        </p:txBody>
      </p:sp>
    </p:spTree>
    <p:extLst>
      <p:ext uri="{BB962C8B-B14F-4D97-AF65-F5344CB8AC3E}">
        <p14:creationId xmlns:p14="http://schemas.microsoft.com/office/powerpoint/2010/main" val="4059334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C19BF2-75CE-4DD6-9BDF-B2010C5C358B}"/>
              </a:ext>
            </a:extLst>
          </p:cNvPr>
          <p:cNvSpPr>
            <a:spLocks noGrp="1"/>
          </p:cNvSpPr>
          <p:nvPr>
            <p:ph type="title"/>
          </p:nvPr>
        </p:nvSpPr>
        <p:spPr>
          <a:xfrm>
            <a:off x="838200" y="365126"/>
            <a:ext cx="10515600" cy="1152590"/>
          </a:xfrm>
        </p:spPr>
        <p:txBody>
          <a:bodyPr>
            <a:normAutofit/>
          </a:bodyPr>
          <a:lstStyle/>
          <a:p>
            <a:pPr algn="ctr"/>
            <a:r>
              <a:rPr lang="it-IT" b="1" dirty="0">
                <a:solidFill>
                  <a:schemeClr val="accent1">
                    <a:lumMod val="75000"/>
                  </a:schemeClr>
                </a:solidFill>
                <a:latin typeface="Arial" panose="020B0604020202020204" pitchFamily="34" charset="0"/>
                <a:cs typeface="Arial" panose="020B0604020202020204" pitchFamily="34" charset="0"/>
              </a:rPr>
              <a:t>LB 2022 RIGENERAZIONE URBANA</a:t>
            </a:r>
            <a:endParaRPr lang="it-IT" dirty="0">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F77B59D2-6634-4869-930E-8CD9D6CFDAFB}"/>
              </a:ext>
            </a:extLst>
          </p:cNvPr>
          <p:cNvSpPr>
            <a:spLocks noGrp="1"/>
          </p:cNvSpPr>
          <p:nvPr>
            <p:ph idx="1"/>
          </p:nvPr>
        </p:nvSpPr>
        <p:spPr>
          <a:xfrm>
            <a:off x="1055802" y="1432874"/>
            <a:ext cx="10297998" cy="4421171"/>
          </a:xfrm>
        </p:spPr>
        <p:txBody>
          <a:bodyPr>
            <a:normAutofit fontScale="70000" lnSpcReduction="20000"/>
          </a:bodyPr>
          <a:lstStyle/>
          <a:p>
            <a:pPr>
              <a:buFont typeface="Wingdings" panose="05000000000000000000" pitchFamily="2" charset="2"/>
              <a:buChar char="q"/>
            </a:pPr>
            <a:r>
              <a:rPr lang="it-IT" b="1" dirty="0">
                <a:solidFill>
                  <a:schemeClr val="accent1">
                    <a:lumMod val="75000"/>
                  </a:schemeClr>
                </a:solidFill>
                <a:latin typeface="Arial" panose="020B0604020202020204" pitchFamily="34" charset="0"/>
                <a:cs typeface="Arial" panose="020B0604020202020204" pitchFamily="34" charset="0"/>
              </a:rPr>
              <a:t> rigenerazione urbana comma 536</a:t>
            </a:r>
          </a:p>
          <a:p>
            <a:pPr algn="just">
              <a:buFont typeface="Wingdings" panose="05000000000000000000" pitchFamily="2" charset="2"/>
              <a:buChar char="Ø"/>
            </a:pPr>
            <a:r>
              <a:rPr lang="it-IT" b="1" dirty="0">
                <a:latin typeface="Arial" panose="020B0604020202020204" pitchFamily="34" charset="0"/>
                <a:cs typeface="Arial" panose="020B0604020202020204" pitchFamily="34" charset="0"/>
              </a:rPr>
              <a:t>Tipologie di opere :</a:t>
            </a:r>
          </a:p>
          <a:p>
            <a:pPr algn="just">
              <a:buFont typeface="Wingdings" panose="05000000000000000000" pitchFamily="2" charset="2"/>
              <a:buChar char="ü"/>
            </a:pPr>
            <a:r>
              <a:rPr lang="it-IT" dirty="0">
                <a:latin typeface="Arial" panose="020B0604020202020204" pitchFamily="34" charset="0"/>
                <a:cs typeface="Arial" panose="020B0604020202020204" pitchFamily="34" charset="0"/>
              </a:rPr>
              <a:t>1) manutenzione per il riuso e rifunzionalizzazione di aree pubbliche e di strutture edilizie esistenti pubbliche per finalità di interesse pubblico, anche comprese la demolizione di opere abusive realizzate da privati in assenza o totale difformità dal permesso di costruire e la sistemazione delle pertinenti aree;</a:t>
            </a:r>
          </a:p>
          <a:p>
            <a:pPr algn="just">
              <a:buFont typeface="Wingdings" panose="05000000000000000000" pitchFamily="2" charset="2"/>
              <a:buChar char="ü"/>
            </a:pPr>
            <a:r>
              <a:rPr lang="it-IT" dirty="0">
                <a:latin typeface="Arial" panose="020B0604020202020204" pitchFamily="34" charset="0"/>
                <a:cs typeface="Arial" panose="020B0604020202020204" pitchFamily="34" charset="0"/>
              </a:rPr>
              <a:t>2) miglioramento della qualità del decoro urbano e del tessuto sociale e ambientale, anche mediante interventi di ristrutturazione edilizia di immobili pubblici, con particolare riferimento allo sviluppo dei servizi sociali e culturali, educativi e didattici, ovvero alla promozione delle attività culturali e sportive;</a:t>
            </a:r>
          </a:p>
          <a:p>
            <a:pPr algn="just">
              <a:buFont typeface="Wingdings" panose="05000000000000000000" pitchFamily="2" charset="2"/>
              <a:buChar char="ü"/>
            </a:pPr>
            <a:r>
              <a:rPr lang="it-IT" dirty="0">
                <a:latin typeface="Arial" panose="020B0604020202020204" pitchFamily="34" charset="0"/>
                <a:cs typeface="Arial" panose="020B0604020202020204" pitchFamily="34" charset="0"/>
              </a:rPr>
              <a:t>3) mobilità sostenibile;</a:t>
            </a:r>
          </a:p>
          <a:p>
            <a:pPr algn="just">
              <a:buFont typeface="Wingdings" panose="05000000000000000000" pitchFamily="2" charset="2"/>
              <a:buChar char="v"/>
            </a:pPr>
            <a:r>
              <a:rPr lang="it-IT" dirty="0">
                <a:latin typeface="Arial" panose="020B0604020202020204" pitchFamily="34" charset="0"/>
                <a:cs typeface="Arial" panose="020B0604020202020204" pitchFamily="34" charset="0"/>
              </a:rPr>
              <a:t>Non sono ammissibili i </a:t>
            </a:r>
            <a:r>
              <a:rPr lang="it-IT" dirty="0" err="1">
                <a:latin typeface="Arial" panose="020B0604020202020204" pitchFamily="34" charset="0"/>
                <a:cs typeface="Arial" panose="020B0604020202020204" pitchFamily="34" charset="0"/>
              </a:rPr>
              <a:t>microinterventi</a:t>
            </a:r>
            <a:r>
              <a:rPr lang="it-IT" dirty="0">
                <a:latin typeface="Arial" panose="020B0604020202020204" pitchFamily="34" charset="0"/>
                <a:cs typeface="Arial" panose="020B0604020202020204" pitchFamily="34" charset="0"/>
              </a:rPr>
              <a:t>; </a:t>
            </a:r>
          </a:p>
          <a:p>
            <a:pPr algn="just">
              <a:buFont typeface="Wingdings" panose="05000000000000000000" pitchFamily="2" charset="2"/>
              <a:buChar char="v"/>
            </a:pPr>
            <a:r>
              <a:rPr lang="it-IT" dirty="0">
                <a:latin typeface="Arial" panose="020B0604020202020204" pitchFamily="34" charset="0"/>
                <a:cs typeface="Arial" panose="020B0604020202020204" pitchFamily="34" charset="0"/>
              </a:rPr>
              <a:t>Possibilmente non interventi sulle scuole se non integrati;</a:t>
            </a:r>
          </a:p>
          <a:p>
            <a:pPr algn="just">
              <a:buFont typeface="Wingdings" panose="05000000000000000000" pitchFamily="2" charset="2"/>
              <a:buChar char="v"/>
            </a:pPr>
            <a:r>
              <a:rPr lang="it-IT" dirty="0">
                <a:latin typeface="Arial" panose="020B0604020202020204" pitchFamily="34" charset="0"/>
                <a:cs typeface="Arial" panose="020B0604020202020204" pitchFamily="34" charset="0"/>
              </a:rPr>
              <a:t>No nuova costruzione o consumo di nuovo suolo ma manutenzione per edifici esistenti:</a:t>
            </a:r>
          </a:p>
          <a:p>
            <a:pPr algn="just">
              <a:buFont typeface="Wingdings" panose="05000000000000000000" pitchFamily="2" charset="2"/>
              <a:buChar char="Ø"/>
            </a:pPr>
            <a:endParaRPr lang="it-IT" b="1" dirty="0">
              <a:latin typeface="Arial" panose="020B0604020202020204" pitchFamily="34" charset="0"/>
              <a:cs typeface="Arial" panose="020B0604020202020204" pitchFamily="34" charset="0"/>
            </a:endParaRPr>
          </a:p>
        </p:txBody>
      </p:sp>
      <p:sp>
        <p:nvSpPr>
          <p:cNvPr id="4" name="Segnaposto piè di pagina 3">
            <a:extLst>
              <a:ext uri="{FF2B5EF4-FFF2-40B4-BE49-F238E27FC236}">
                <a16:creationId xmlns:a16="http://schemas.microsoft.com/office/drawing/2014/main" id="{F5EB8EA1-78BE-4223-ADD8-9B5A65DBCC69}"/>
              </a:ext>
            </a:extLst>
          </p:cNvPr>
          <p:cNvSpPr>
            <a:spLocks noGrp="1"/>
          </p:cNvSpPr>
          <p:nvPr>
            <p:ph type="ftr" sz="quarter" idx="11"/>
          </p:nvPr>
        </p:nvSpPr>
        <p:spPr/>
        <p:txBody>
          <a:bodyPr/>
          <a:lstStyle/>
          <a:p>
            <a:r>
              <a:rPr lang="de-DE"/>
              <a:t>MARCELLO ZOTTOLA</a:t>
            </a:r>
          </a:p>
        </p:txBody>
      </p:sp>
      <p:sp>
        <p:nvSpPr>
          <p:cNvPr id="5" name="Segnaposto numero diapositiva 4">
            <a:extLst>
              <a:ext uri="{FF2B5EF4-FFF2-40B4-BE49-F238E27FC236}">
                <a16:creationId xmlns:a16="http://schemas.microsoft.com/office/drawing/2014/main" id="{430A682B-AAE2-4991-A27D-B27DB078CF3C}"/>
              </a:ext>
            </a:extLst>
          </p:cNvPr>
          <p:cNvSpPr>
            <a:spLocks noGrp="1"/>
          </p:cNvSpPr>
          <p:nvPr>
            <p:ph type="sldNum" sz="quarter" idx="12"/>
          </p:nvPr>
        </p:nvSpPr>
        <p:spPr/>
        <p:txBody>
          <a:bodyPr/>
          <a:lstStyle/>
          <a:p>
            <a:fld id="{66CD45B7-DFE2-4393-8D37-380FC36BF3AA}" type="slidenum">
              <a:rPr lang="de-DE" smtClean="0"/>
              <a:t>7</a:t>
            </a:fld>
            <a:endParaRPr lang="de-DE"/>
          </a:p>
        </p:txBody>
      </p:sp>
    </p:spTree>
    <p:extLst>
      <p:ext uri="{BB962C8B-B14F-4D97-AF65-F5344CB8AC3E}">
        <p14:creationId xmlns:p14="http://schemas.microsoft.com/office/powerpoint/2010/main" val="826265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C19BF2-75CE-4DD6-9BDF-B2010C5C358B}"/>
              </a:ext>
            </a:extLst>
          </p:cNvPr>
          <p:cNvSpPr>
            <a:spLocks noGrp="1"/>
          </p:cNvSpPr>
          <p:nvPr>
            <p:ph type="title"/>
          </p:nvPr>
        </p:nvSpPr>
        <p:spPr>
          <a:xfrm>
            <a:off x="838200" y="365126"/>
            <a:ext cx="10515600" cy="1152590"/>
          </a:xfrm>
        </p:spPr>
        <p:txBody>
          <a:bodyPr>
            <a:normAutofit/>
          </a:bodyPr>
          <a:lstStyle/>
          <a:p>
            <a:pPr algn="ctr"/>
            <a:r>
              <a:rPr lang="it-IT" b="1" dirty="0">
                <a:solidFill>
                  <a:schemeClr val="accent1">
                    <a:lumMod val="75000"/>
                  </a:schemeClr>
                </a:solidFill>
                <a:latin typeface="Arial" panose="020B0604020202020204" pitchFamily="34" charset="0"/>
                <a:cs typeface="Arial" panose="020B0604020202020204" pitchFamily="34" charset="0"/>
              </a:rPr>
              <a:t>LB 2022 RIGENERAZIONE URBANA</a:t>
            </a:r>
            <a:endParaRPr lang="it-IT" dirty="0">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F77B59D2-6634-4869-930E-8CD9D6CFDAFB}"/>
              </a:ext>
            </a:extLst>
          </p:cNvPr>
          <p:cNvSpPr>
            <a:spLocks noGrp="1"/>
          </p:cNvSpPr>
          <p:nvPr>
            <p:ph idx="1"/>
          </p:nvPr>
        </p:nvSpPr>
        <p:spPr>
          <a:xfrm>
            <a:off x="1055802" y="1432874"/>
            <a:ext cx="10297998" cy="4421171"/>
          </a:xfrm>
        </p:spPr>
        <p:txBody>
          <a:bodyPr>
            <a:normAutofit fontScale="92500" lnSpcReduction="10000"/>
          </a:bodyPr>
          <a:lstStyle/>
          <a:p>
            <a:pPr>
              <a:buFont typeface="Wingdings" panose="05000000000000000000" pitchFamily="2" charset="2"/>
              <a:buChar char="q"/>
            </a:pPr>
            <a:r>
              <a:rPr lang="it-IT" b="1" dirty="0">
                <a:solidFill>
                  <a:schemeClr val="accent1">
                    <a:lumMod val="75000"/>
                  </a:schemeClr>
                </a:solidFill>
                <a:latin typeface="Arial" panose="020B0604020202020204" pitchFamily="34" charset="0"/>
                <a:cs typeface="Arial" panose="020B0604020202020204" pitchFamily="34" charset="0"/>
              </a:rPr>
              <a:t> rigenerazione urbana comma 536</a:t>
            </a:r>
          </a:p>
          <a:p>
            <a:pPr algn="just">
              <a:buFont typeface="Wingdings" panose="05000000000000000000" pitchFamily="2" charset="2"/>
              <a:buChar char="ü"/>
            </a:pPr>
            <a:r>
              <a:rPr lang="it-IT" dirty="0">
                <a:latin typeface="Arial" panose="020B0604020202020204" pitchFamily="34" charset="0"/>
                <a:cs typeface="Arial" panose="020B0604020202020204" pitchFamily="34" charset="0"/>
              </a:rPr>
              <a:t>1) manutenzione per il riuso e rifunzionalizzazione di aree pubbliche e di strutture edilizie esistenti pubbliche per finalità di interesse pubblico, anche comprese la demolizione di opere abusive realizzate da privati in assenza o totale difformità dal permesso di costruire e la sistemazione delle pertinenti aree:</a:t>
            </a:r>
          </a:p>
          <a:p>
            <a:pPr algn="just">
              <a:buFont typeface="Wingdings" panose="05000000000000000000" pitchFamily="2" charset="2"/>
              <a:buChar char="Ø"/>
            </a:pPr>
            <a:r>
              <a:rPr lang="it-IT" b="1" dirty="0">
                <a:latin typeface="Arial" panose="020B0604020202020204" pitchFamily="34" charset="0"/>
                <a:cs typeface="Arial" panose="020B0604020202020204" pitchFamily="34" charset="0"/>
              </a:rPr>
              <a:t>Aree e strutture pubbliche, comunali, regionali ,demaniali </a:t>
            </a:r>
            <a:r>
              <a:rPr lang="it-IT" b="1" dirty="0" err="1">
                <a:latin typeface="Arial" panose="020B0604020202020204" pitchFamily="34" charset="0"/>
                <a:cs typeface="Arial" panose="020B0604020202020204" pitchFamily="34" charset="0"/>
              </a:rPr>
              <a:t>ecc</a:t>
            </a:r>
            <a:r>
              <a:rPr lang="it-IT" b="1" dirty="0">
                <a:latin typeface="Arial" panose="020B0604020202020204" pitchFamily="34" charset="0"/>
                <a:cs typeface="Arial" panose="020B0604020202020204" pitchFamily="34" charset="0"/>
              </a:rPr>
              <a:t> </a:t>
            </a:r>
          </a:p>
          <a:p>
            <a:pPr algn="just">
              <a:buFont typeface="Wingdings" panose="05000000000000000000" pitchFamily="2" charset="2"/>
              <a:buChar char="Ø"/>
            </a:pPr>
            <a:r>
              <a:rPr lang="it-IT" b="1" dirty="0">
                <a:latin typeface="Arial" panose="020B0604020202020204" pitchFamily="34" charset="0"/>
                <a:cs typeface="Arial" panose="020B0604020202020204" pitchFamily="34" charset="0"/>
              </a:rPr>
              <a:t>O date da privati in concessione trentennale al comune per finalità di interesse pubblico;</a:t>
            </a:r>
          </a:p>
          <a:p>
            <a:pPr algn="just">
              <a:buFont typeface="Wingdings" panose="05000000000000000000" pitchFamily="2" charset="2"/>
              <a:buChar char="Ø"/>
            </a:pPr>
            <a:r>
              <a:rPr lang="it-IT" b="1" dirty="0">
                <a:latin typeface="Arial" panose="020B0604020202020204" pitchFamily="34" charset="0"/>
                <a:cs typeface="Arial" panose="020B0604020202020204" pitchFamily="34" charset="0"/>
              </a:rPr>
              <a:t>Il bene e/o l’area deve essere nella disponibilità dell’ente alla data di assegnazione del contributo.</a:t>
            </a:r>
          </a:p>
        </p:txBody>
      </p:sp>
      <p:sp>
        <p:nvSpPr>
          <p:cNvPr id="4" name="Segnaposto piè di pagina 3">
            <a:extLst>
              <a:ext uri="{FF2B5EF4-FFF2-40B4-BE49-F238E27FC236}">
                <a16:creationId xmlns:a16="http://schemas.microsoft.com/office/drawing/2014/main" id="{F5EB8EA1-78BE-4223-ADD8-9B5A65DBCC69}"/>
              </a:ext>
            </a:extLst>
          </p:cNvPr>
          <p:cNvSpPr>
            <a:spLocks noGrp="1"/>
          </p:cNvSpPr>
          <p:nvPr>
            <p:ph type="ftr" sz="quarter" idx="11"/>
          </p:nvPr>
        </p:nvSpPr>
        <p:spPr/>
        <p:txBody>
          <a:bodyPr/>
          <a:lstStyle/>
          <a:p>
            <a:r>
              <a:rPr lang="de-DE"/>
              <a:t>MARCELLO ZOTTOLA</a:t>
            </a:r>
          </a:p>
        </p:txBody>
      </p:sp>
      <p:sp>
        <p:nvSpPr>
          <p:cNvPr id="5" name="Segnaposto numero diapositiva 4">
            <a:extLst>
              <a:ext uri="{FF2B5EF4-FFF2-40B4-BE49-F238E27FC236}">
                <a16:creationId xmlns:a16="http://schemas.microsoft.com/office/drawing/2014/main" id="{430A682B-AAE2-4991-A27D-B27DB078CF3C}"/>
              </a:ext>
            </a:extLst>
          </p:cNvPr>
          <p:cNvSpPr>
            <a:spLocks noGrp="1"/>
          </p:cNvSpPr>
          <p:nvPr>
            <p:ph type="sldNum" sz="quarter" idx="12"/>
          </p:nvPr>
        </p:nvSpPr>
        <p:spPr/>
        <p:txBody>
          <a:bodyPr/>
          <a:lstStyle/>
          <a:p>
            <a:fld id="{66CD45B7-DFE2-4393-8D37-380FC36BF3AA}" type="slidenum">
              <a:rPr lang="de-DE" smtClean="0"/>
              <a:t>8</a:t>
            </a:fld>
            <a:endParaRPr lang="de-DE"/>
          </a:p>
        </p:txBody>
      </p:sp>
    </p:spTree>
    <p:extLst>
      <p:ext uri="{BB962C8B-B14F-4D97-AF65-F5344CB8AC3E}">
        <p14:creationId xmlns:p14="http://schemas.microsoft.com/office/powerpoint/2010/main" val="1456007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C19BF2-75CE-4DD6-9BDF-B2010C5C358B}"/>
              </a:ext>
            </a:extLst>
          </p:cNvPr>
          <p:cNvSpPr>
            <a:spLocks noGrp="1"/>
          </p:cNvSpPr>
          <p:nvPr>
            <p:ph type="title"/>
          </p:nvPr>
        </p:nvSpPr>
        <p:spPr>
          <a:xfrm>
            <a:off x="838200" y="365126"/>
            <a:ext cx="10515600" cy="1152590"/>
          </a:xfrm>
        </p:spPr>
        <p:txBody>
          <a:bodyPr>
            <a:normAutofit/>
          </a:bodyPr>
          <a:lstStyle/>
          <a:p>
            <a:pPr algn="ctr"/>
            <a:r>
              <a:rPr lang="it-IT" b="1" dirty="0">
                <a:solidFill>
                  <a:schemeClr val="accent1">
                    <a:lumMod val="75000"/>
                  </a:schemeClr>
                </a:solidFill>
                <a:latin typeface="Arial" panose="020B0604020202020204" pitchFamily="34" charset="0"/>
                <a:cs typeface="Arial" panose="020B0604020202020204" pitchFamily="34" charset="0"/>
              </a:rPr>
              <a:t>LB 2022 RIGENERAZIONE URBANA</a:t>
            </a:r>
            <a:endParaRPr lang="it-IT" dirty="0">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F77B59D2-6634-4869-930E-8CD9D6CFDAFB}"/>
              </a:ext>
            </a:extLst>
          </p:cNvPr>
          <p:cNvSpPr>
            <a:spLocks noGrp="1"/>
          </p:cNvSpPr>
          <p:nvPr>
            <p:ph idx="1"/>
          </p:nvPr>
        </p:nvSpPr>
        <p:spPr>
          <a:xfrm>
            <a:off x="1055802" y="1432874"/>
            <a:ext cx="10297998" cy="4421171"/>
          </a:xfrm>
        </p:spPr>
        <p:txBody>
          <a:bodyPr>
            <a:normAutofit/>
          </a:bodyPr>
          <a:lstStyle/>
          <a:p>
            <a:pPr>
              <a:buFont typeface="Wingdings" panose="05000000000000000000" pitchFamily="2" charset="2"/>
              <a:buChar char="q"/>
            </a:pPr>
            <a:r>
              <a:rPr lang="it-IT" b="1" dirty="0">
                <a:solidFill>
                  <a:schemeClr val="accent1">
                    <a:lumMod val="75000"/>
                  </a:schemeClr>
                </a:solidFill>
                <a:latin typeface="Arial" panose="020B0604020202020204" pitchFamily="34" charset="0"/>
                <a:cs typeface="Arial" panose="020B0604020202020204" pitchFamily="34" charset="0"/>
              </a:rPr>
              <a:t> CUP per le Tipologie di opere 1) e 2) </a:t>
            </a:r>
            <a:endParaRPr lang="it-IT" b="1" dirty="0">
              <a:latin typeface="Arial" panose="020B0604020202020204" pitchFamily="34" charset="0"/>
              <a:cs typeface="Arial" panose="020B0604020202020204" pitchFamily="34" charset="0"/>
            </a:endParaRPr>
          </a:p>
          <a:p>
            <a:pPr marL="0" indent="0" algn="just">
              <a:buNone/>
            </a:pPr>
            <a:endParaRPr lang="it-IT" b="1" dirty="0">
              <a:latin typeface="Arial" panose="020B0604020202020204" pitchFamily="34" charset="0"/>
              <a:cs typeface="Arial" panose="020B0604020202020204" pitchFamily="34" charset="0"/>
            </a:endParaRPr>
          </a:p>
        </p:txBody>
      </p:sp>
      <p:sp>
        <p:nvSpPr>
          <p:cNvPr id="4" name="Segnaposto piè di pagina 3">
            <a:extLst>
              <a:ext uri="{FF2B5EF4-FFF2-40B4-BE49-F238E27FC236}">
                <a16:creationId xmlns:a16="http://schemas.microsoft.com/office/drawing/2014/main" id="{F5EB8EA1-78BE-4223-ADD8-9B5A65DBCC69}"/>
              </a:ext>
            </a:extLst>
          </p:cNvPr>
          <p:cNvSpPr>
            <a:spLocks noGrp="1"/>
          </p:cNvSpPr>
          <p:nvPr>
            <p:ph type="ftr" sz="quarter" idx="11"/>
          </p:nvPr>
        </p:nvSpPr>
        <p:spPr/>
        <p:txBody>
          <a:bodyPr/>
          <a:lstStyle/>
          <a:p>
            <a:r>
              <a:rPr lang="de-DE"/>
              <a:t>MARCELLO ZOTTOLA</a:t>
            </a:r>
          </a:p>
        </p:txBody>
      </p:sp>
      <p:sp>
        <p:nvSpPr>
          <p:cNvPr id="5" name="Segnaposto numero diapositiva 4">
            <a:extLst>
              <a:ext uri="{FF2B5EF4-FFF2-40B4-BE49-F238E27FC236}">
                <a16:creationId xmlns:a16="http://schemas.microsoft.com/office/drawing/2014/main" id="{430A682B-AAE2-4991-A27D-B27DB078CF3C}"/>
              </a:ext>
            </a:extLst>
          </p:cNvPr>
          <p:cNvSpPr>
            <a:spLocks noGrp="1"/>
          </p:cNvSpPr>
          <p:nvPr>
            <p:ph type="sldNum" sz="quarter" idx="12"/>
          </p:nvPr>
        </p:nvSpPr>
        <p:spPr/>
        <p:txBody>
          <a:bodyPr/>
          <a:lstStyle/>
          <a:p>
            <a:fld id="{66CD45B7-DFE2-4393-8D37-380FC36BF3AA}" type="slidenum">
              <a:rPr lang="de-DE" smtClean="0"/>
              <a:t>9</a:t>
            </a:fld>
            <a:endParaRPr lang="de-DE"/>
          </a:p>
        </p:txBody>
      </p:sp>
      <p:graphicFrame>
        <p:nvGraphicFramePr>
          <p:cNvPr id="7" name="Tabella 6">
            <a:extLst>
              <a:ext uri="{FF2B5EF4-FFF2-40B4-BE49-F238E27FC236}">
                <a16:creationId xmlns:a16="http://schemas.microsoft.com/office/drawing/2014/main" id="{2EEBE2C2-2A5A-43F2-A539-CF48EF2E5BCB}"/>
              </a:ext>
            </a:extLst>
          </p:cNvPr>
          <p:cNvGraphicFramePr>
            <a:graphicFrameLocks noGrp="1"/>
          </p:cNvGraphicFramePr>
          <p:nvPr>
            <p:extLst>
              <p:ext uri="{D42A27DB-BD31-4B8C-83A1-F6EECF244321}">
                <p14:modId xmlns:p14="http://schemas.microsoft.com/office/powerpoint/2010/main" val="3209578279"/>
              </p:ext>
            </p:extLst>
          </p:nvPr>
        </p:nvGraphicFramePr>
        <p:xfrm>
          <a:off x="1801640" y="2020022"/>
          <a:ext cx="7451002" cy="3834025"/>
        </p:xfrm>
        <a:graphic>
          <a:graphicData uri="http://schemas.openxmlformats.org/drawingml/2006/table">
            <a:tbl>
              <a:tblPr firstRow="1" firstCol="1" bandRow="1">
                <a:tableStyleId>{5C22544A-7EE6-4342-B048-85BDC9FD1C3A}</a:tableStyleId>
              </a:tblPr>
              <a:tblGrid>
                <a:gridCol w="713789">
                  <a:extLst>
                    <a:ext uri="{9D8B030D-6E8A-4147-A177-3AD203B41FA5}">
                      <a16:colId xmlns:a16="http://schemas.microsoft.com/office/drawing/2014/main" val="3217341090"/>
                    </a:ext>
                  </a:extLst>
                </a:gridCol>
                <a:gridCol w="967761">
                  <a:extLst>
                    <a:ext uri="{9D8B030D-6E8A-4147-A177-3AD203B41FA5}">
                      <a16:colId xmlns:a16="http://schemas.microsoft.com/office/drawing/2014/main" val="719014323"/>
                    </a:ext>
                  </a:extLst>
                </a:gridCol>
                <a:gridCol w="976458">
                  <a:extLst>
                    <a:ext uri="{9D8B030D-6E8A-4147-A177-3AD203B41FA5}">
                      <a16:colId xmlns:a16="http://schemas.microsoft.com/office/drawing/2014/main" val="1053108961"/>
                    </a:ext>
                  </a:extLst>
                </a:gridCol>
                <a:gridCol w="976458">
                  <a:extLst>
                    <a:ext uri="{9D8B030D-6E8A-4147-A177-3AD203B41FA5}">
                      <a16:colId xmlns:a16="http://schemas.microsoft.com/office/drawing/2014/main" val="4090906101"/>
                    </a:ext>
                  </a:extLst>
                </a:gridCol>
                <a:gridCol w="1908268">
                  <a:extLst>
                    <a:ext uri="{9D8B030D-6E8A-4147-A177-3AD203B41FA5}">
                      <a16:colId xmlns:a16="http://schemas.microsoft.com/office/drawing/2014/main" val="3807591754"/>
                    </a:ext>
                  </a:extLst>
                </a:gridCol>
                <a:gridCol w="1908268">
                  <a:extLst>
                    <a:ext uri="{9D8B030D-6E8A-4147-A177-3AD203B41FA5}">
                      <a16:colId xmlns:a16="http://schemas.microsoft.com/office/drawing/2014/main" val="2312188626"/>
                    </a:ext>
                  </a:extLst>
                </a:gridCol>
              </a:tblGrid>
              <a:tr h="390764">
                <a:tc>
                  <a:txBody>
                    <a:bodyPr/>
                    <a:lstStyle/>
                    <a:p>
                      <a:pPr algn="ctr">
                        <a:lnSpc>
                          <a:spcPct val="107000"/>
                        </a:lnSpc>
                        <a:spcAft>
                          <a:spcPts val="0"/>
                        </a:spcAft>
                      </a:pPr>
                      <a:r>
                        <a:rPr lang="it-IT" sz="1100">
                          <a:effectLst/>
                        </a:rPr>
                        <a:t>codice settore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it-IT" sz="1100" dirty="0">
                          <a:effectLst/>
                        </a:rPr>
                        <a:t>descrizione settore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it-IT" sz="1100">
                          <a:effectLst/>
                        </a:rPr>
                        <a:t>codice sottosettore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it-IT" sz="1100" dirty="0">
                          <a:effectLst/>
                        </a:rPr>
                        <a:t>descrizione </a:t>
                      </a:r>
                      <a:r>
                        <a:rPr lang="it-IT" sz="1100" dirty="0" err="1">
                          <a:effectLst/>
                        </a:rPr>
                        <a:t>sottosettore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it-IT" sz="1100">
                          <a:effectLst/>
                        </a:rPr>
                        <a:t>codice categoria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it-IT" sz="1100">
                          <a:effectLst/>
                        </a:rPr>
                        <a:t>descrizione categoria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492230635"/>
                  </a:ext>
                </a:extLst>
              </a:tr>
              <a:tr h="350990">
                <a:tc rowSpan="2">
                  <a:txBody>
                    <a:bodyPr/>
                    <a:lstStyle/>
                    <a:p>
                      <a:pPr>
                        <a:lnSpc>
                          <a:spcPct val="107000"/>
                        </a:lnSpc>
                        <a:spcAft>
                          <a:spcPts val="0"/>
                        </a:spcAft>
                      </a:pPr>
                      <a:r>
                        <a:rPr lang="it-IT" sz="1100">
                          <a:effectLst/>
                        </a:rPr>
                        <a:t>01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nSpc>
                          <a:spcPct val="107000"/>
                        </a:lnSpc>
                        <a:spcAft>
                          <a:spcPts val="0"/>
                        </a:spcAft>
                      </a:pPr>
                      <a:r>
                        <a:rPr lang="it-IT" sz="1100">
                          <a:effectLst/>
                        </a:rPr>
                        <a:t>infrastrutture di trasporto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it-IT" sz="1100">
                          <a:effectLst/>
                        </a:rPr>
                        <a:t>01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it-IT" sz="1100" dirty="0">
                          <a:effectLst/>
                        </a:rPr>
                        <a:t>stradali</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it-IT" sz="1100" dirty="0">
                          <a:effectLst/>
                        </a:rPr>
                        <a:t>014</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it-IT" sz="1100">
                          <a:effectLst/>
                        </a:rPr>
                        <a:t>piste ciclabili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632182279"/>
                  </a:ext>
                </a:extLst>
              </a:tr>
              <a:tr h="385531">
                <a:tc vMerge="1">
                  <a:txBody>
                    <a:bodyPr/>
                    <a:lstStyle/>
                    <a:p>
                      <a:endParaRPr lang="it-IT"/>
                    </a:p>
                  </a:txBody>
                  <a:tcPr/>
                </a:tc>
                <a:tc vMerge="1">
                  <a:txBody>
                    <a:bodyPr/>
                    <a:lstStyle/>
                    <a:p>
                      <a:endParaRPr lang="it-IT"/>
                    </a:p>
                  </a:txBody>
                  <a:tcPr/>
                </a:tc>
                <a:tc>
                  <a:txBody>
                    <a:bodyPr/>
                    <a:lstStyle/>
                    <a:p>
                      <a:pPr>
                        <a:lnSpc>
                          <a:spcPct val="107000"/>
                        </a:lnSpc>
                        <a:spcAft>
                          <a:spcPts val="0"/>
                        </a:spcAft>
                      </a:pPr>
                      <a:r>
                        <a:rPr lang="it-IT" sz="1100">
                          <a:effectLst/>
                        </a:rPr>
                        <a:t>05</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it-IT" sz="1100">
                          <a:effectLst/>
                        </a:rPr>
                        <a:t>trasporto urbano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it-IT" sz="1100">
                          <a:effectLst/>
                        </a:rPr>
                        <a:t>157</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it-IT" sz="1100">
                          <a:effectLst/>
                        </a:rPr>
                        <a:t>sistemi di parcheggio e interscambio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807627930"/>
                  </a:ext>
                </a:extLst>
              </a:tr>
              <a:tr h="188404">
                <a:tc rowSpan="6">
                  <a:txBody>
                    <a:bodyPr/>
                    <a:lstStyle/>
                    <a:p>
                      <a:pPr>
                        <a:lnSpc>
                          <a:spcPct val="107000"/>
                        </a:lnSpc>
                        <a:spcAft>
                          <a:spcPts val="0"/>
                        </a:spcAft>
                      </a:pPr>
                      <a:r>
                        <a:rPr lang="it-IT" sz="1100">
                          <a:effectLst/>
                        </a:rPr>
                        <a:t>02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6">
                  <a:txBody>
                    <a:bodyPr/>
                    <a:lstStyle/>
                    <a:p>
                      <a:pPr>
                        <a:lnSpc>
                          <a:spcPct val="107000"/>
                        </a:lnSpc>
                        <a:spcAft>
                          <a:spcPts val="0"/>
                        </a:spcAft>
                      </a:pPr>
                      <a:r>
                        <a:rPr lang="it-IT" sz="1100" dirty="0">
                          <a:effectLst/>
                        </a:rPr>
                        <a:t>infrastrutture ambientali e risorse idriche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4">
                  <a:txBody>
                    <a:bodyPr/>
                    <a:lstStyle/>
                    <a:p>
                      <a:pPr>
                        <a:lnSpc>
                          <a:spcPct val="107000"/>
                        </a:lnSpc>
                        <a:spcAft>
                          <a:spcPts val="0"/>
                        </a:spcAft>
                      </a:pPr>
                      <a:r>
                        <a:rPr lang="it-IT" sz="1100">
                          <a:effectLst/>
                        </a:rPr>
                        <a:t>11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4">
                  <a:txBody>
                    <a:bodyPr/>
                    <a:lstStyle/>
                    <a:p>
                      <a:pPr>
                        <a:lnSpc>
                          <a:spcPct val="107000"/>
                        </a:lnSpc>
                        <a:spcAft>
                          <a:spcPts val="0"/>
                        </a:spcAft>
                      </a:pPr>
                      <a:r>
                        <a:rPr lang="it-IT" sz="1100">
                          <a:effectLst/>
                        </a:rPr>
                        <a:t>protezione, valorizzazione e fruizione ambientale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it-IT" sz="1100">
                          <a:effectLst/>
                        </a:rPr>
                        <a:t>119</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it-IT" sz="1100">
                          <a:effectLst/>
                        </a:rPr>
                        <a:t>infrastrutture verdi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900212078"/>
                  </a:ext>
                </a:extLst>
              </a:tr>
              <a:tr h="479384">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nSpc>
                          <a:spcPct val="107000"/>
                        </a:lnSpc>
                        <a:spcAft>
                          <a:spcPts val="0"/>
                        </a:spcAft>
                      </a:pPr>
                      <a:r>
                        <a:rPr lang="it-IT" sz="1100">
                          <a:effectLst/>
                        </a:rPr>
                        <a:t>120</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it-IT" sz="1100">
                          <a:effectLst/>
                        </a:rPr>
                        <a:t>strutture per protezione dal rumore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855335060"/>
                  </a:ext>
                </a:extLst>
              </a:tr>
              <a:tr h="479384">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nSpc>
                          <a:spcPct val="107000"/>
                        </a:lnSpc>
                        <a:spcAft>
                          <a:spcPts val="0"/>
                        </a:spcAft>
                      </a:pPr>
                      <a:r>
                        <a:rPr lang="it-IT" sz="1100">
                          <a:effectLst/>
                        </a:rPr>
                        <a:t>122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it-IT" sz="1100">
                          <a:effectLst/>
                        </a:rPr>
                        <a:t>parchi e riserve protette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449224459"/>
                  </a:ext>
                </a:extLst>
              </a:tr>
              <a:tr h="779784">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nSpc>
                          <a:spcPct val="107000"/>
                        </a:lnSpc>
                        <a:spcAft>
                          <a:spcPts val="0"/>
                        </a:spcAft>
                      </a:pPr>
                      <a:r>
                        <a:rPr lang="it-IT" sz="1100">
                          <a:effectLst/>
                        </a:rPr>
                        <a:t>999</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it-IT" sz="1100">
                          <a:effectLst/>
                        </a:rPr>
                        <a:t>altre strutture/infrastrutture per la protezione, valorizzazione e fruizione ambientale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914154871"/>
                  </a:ext>
                </a:extLst>
              </a:tr>
              <a:tr h="188404">
                <a:tc vMerge="1">
                  <a:txBody>
                    <a:bodyPr/>
                    <a:lstStyle/>
                    <a:p>
                      <a:endParaRPr lang="it-IT"/>
                    </a:p>
                  </a:txBody>
                  <a:tcPr/>
                </a:tc>
                <a:tc vMerge="1">
                  <a:txBody>
                    <a:bodyPr/>
                    <a:lstStyle/>
                    <a:p>
                      <a:endParaRPr lang="it-IT"/>
                    </a:p>
                  </a:txBody>
                  <a:tcPr/>
                </a:tc>
                <a:tc rowSpan="2">
                  <a:txBody>
                    <a:bodyPr/>
                    <a:lstStyle/>
                    <a:p>
                      <a:pPr>
                        <a:lnSpc>
                          <a:spcPct val="107000"/>
                        </a:lnSpc>
                        <a:spcAft>
                          <a:spcPts val="0"/>
                        </a:spcAft>
                      </a:pPr>
                      <a:r>
                        <a:rPr lang="it-IT" sz="1100">
                          <a:effectLst/>
                        </a:rPr>
                        <a:t>12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nSpc>
                          <a:spcPct val="107000"/>
                        </a:lnSpc>
                        <a:spcAft>
                          <a:spcPts val="0"/>
                        </a:spcAft>
                      </a:pPr>
                      <a:r>
                        <a:rPr lang="it-IT" sz="1100">
                          <a:effectLst/>
                        </a:rPr>
                        <a:t>riassetto e recupero di siti urbani e produttivi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it-IT" sz="1100">
                          <a:effectLst/>
                        </a:rPr>
                        <a:t>001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it-IT" sz="1100">
                          <a:effectLst/>
                        </a:rPr>
                        <a:t>aree dismesse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494311142"/>
                  </a:ext>
                </a:extLst>
              </a:tr>
              <a:tr h="591380">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nSpc>
                          <a:spcPct val="107000"/>
                        </a:lnSpc>
                        <a:spcAft>
                          <a:spcPts val="0"/>
                        </a:spcAft>
                      </a:pPr>
                      <a:r>
                        <a:rPr lang="it-IT" sz="1100">
                          <a:effectLst/>
                        </a:rPr>
                        <a:t>005</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it-IT" sz="1100" dirty="0">
                          <a:effectLst/>
                        </a:rPr>
                        <a:t>siti contaminati e/o degradati</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823207597"/>
                  </a:ext>
                </a:extLst>
              </a:tr>
            </a:tbl>
          </a:graphicData>
        </a:graphic>
      </p:graphicFrame>
    </p:spTree>
    <p:extLst>
      <p:ext uri="{BB962C8B-B14F-4D97-AF65-F5344CB8AC3E}">
        <p14:creationId xmlns:p14="http://schemas.microsoft.com/office/powerpoint/2010/main" val="162325471"/>
      </p:ext>
    </p:extLst>
  </p:cSld>
  <p:clrMapOvr>
    <a:masterClrMapping/>
  </p:clrMapOvr>
</p:sld>
</file>

<file path=ppt/theme/theme1.xml><?xml version="1.0" encoding="utf-8"?>
<a:theme xmlns:a="http://schemas.openxmlformats.org/drawingml/2006/main" name="Office Them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14232</TotalTime>
  <Words>2220</Words>
  <Application>Microsoft Office PowerPoint</Application>
  <PresentationFormat>Widescreen</PresentationFormat>
  <Paragraphs>315</Paragraphs>
  <Slides>23</Slides>
  <Notes>0</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Office Theme</vt:lpstr>
      <vt:lpstr>Presentazione standard di PowerPoint</vt:lpstr>
      <vt:lpstr>LB 2022 RIGENERAZIONE URBANA  </vt:lpstr>
      <vt:lpstr>LB 2022 RIGENERAZIONE URBANA  </vt:lpstr>
      <vt:lpstr>LB 2022 RIGENERAZIONE URBANA</vt:lpstr>
      <vt:lpstr>LB 2022 RIGENERAZIONE URBANA</vt:lpstr>
      <vt:lpstr>LB 2022 RIGENERAZIONE URBANA</vt:lpstr>
      <vt:lpstr>LB 2022 RIGENERAZIONE URBANA</vt:lpstr>
      <vt:lpstr>LB 2022 RIGENERAZIONE URBANA</vt:lpstr>
      <vt:lpstr>LB 2022 RIGENERAZIONE URBANA</vt:lpstr>
      <vt:lpstr>LB 2022 RIGENERAZIONE URBANA</vt:lpstr>
      <vt:lpstr>LB 2022 RIGENERAZIONE URBANA</vt:lpstr>
      <vt:lpstr>LB 2022 RIGENERAZIONE URBANA</vt:lpstr>
      <vt:lpstr>LB 2022 RIGENERAZIONE URBANA</vt:lpstr>
      <vt:lpstr>LB 2022 RIGENERAZIONE URBANA</vt:lpstr>
      <vt:lpstr>LB 2022 RIGENERAZIONE URBANA</vt:lpstr>
      <vt:lpstr>LB 2022 RIGENERAZIONE URBANA</vt:lpstr>
      <vt:lpstr>LB 2022 RIGENERAZIONE URBANA</vt:lpstr>
      <vt:lpstr>LB 2022 RIGENERAZIONE URBANA</vt:lpstr>
      <vt:lpstr>LB 2022 RIGENERAZIONE URBANA</vt:lpstr>
      <vt:lpstr>LB 2022 RIGENERAZIONE URBANA</vt:lpstr>
      <vt:lpstr>LB 2022 RIGENERAZIONE URBANA</vt:lpstr>
      <vt:lpstr>LB 2022 RIGENERAZIONE URBANA</vt:lpstr>
      <vt:lpstr>LB 2022 RIGENERAZIONE URBANA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Zottola Marcello</dc:creator>
  <cp:lastModifiedBy>Stefania Dota</cp:lastModifiedBy>
  <cp:revision>322</cp:revision>
  <cp:lastPrinted>2021-11-10T11:51:44Z</cp:lastPrinted>
  <dcterms:created xsi:type="dcterms:W3CDTF">2021-08-05T09:19:59Z</dcterms:created>
  <dcterms:modified xsi:type="dcterms:W3CDTF">2022-02-23T18:31:37Z</dcterms:modified>
</cp:coreProperties>
</file>