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3B5F9-19D9-4BAE-84AB-9BD83187CC5E}" v="1" dt="2022-01-17T14:13:00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86"/>
    <p:restoredTop sz="94648"/>
  </p:normalViewPr>
  <p:slideViewPr>
    <p:cSldViewPr snapToGrid="0" snapToObjects="1">
      <p:cViewPr varScale="1">
        <p:scale>
          <a:sx n="107" d="100"/>
          <a:sy n="107" d="100"/>
        </p:scale>
        <p:origin x="728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344327-6047-3F4F-883C-7D7E6D65E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EF3F7F4-2A31-CD49-B0E0-72E68479E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DD69D8-143B-CA4C-9CE2-C0B87D28E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337AB2-EB21-C541-A3EF-14DA742D0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2398A7-4C77-E54F-B925-D6BF243D0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080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2C862B-1850-AB42-8DFA-B74A1E846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840DDB-0F3C-7646-9538-B8E31709B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5D8EE2D-2A0D-BF45-B696-3F4418550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EF0FFD-43A8-6847-ADE7-6A205363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4B8919-F875-5C4A-9088-10F186D4D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67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D18BEE-54DE-E943-A5C1-34EF78F4E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19374F-E31A-7A4C-94B3-4D6F75392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4E51BB-0701-2F45-80C4-37D676493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2D8A91-0551-574E-867B-5AEECE6A6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0A49ABD-71C7-364B-9F99-75C81064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633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7A3942-126D-D64D-80A2-BA61D0B04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1EF056-B0EA-E44C-9911-AFCC388EA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38CE995-720F-2549-B5EA-110B63F71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0428A9-2890-C74B-BDB1-06E6F427A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A01FAF-7D5D-D243-B46D-22D38A4B5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E279F0-62FF-2E42-B855-6849B5536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328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42C561-D402-6D41-9A6D-CA37BE24C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48B56A-5980-3E45-9A2C-9A8B352A4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7EF899A-6086-9749-8827-54ACCDFF7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50DC25C-B227-994D-801A-E379B54355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CB24480-F7B1-5946-AECD-4962994E0E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F2009C0-57E8-104C-B9BF-0CFAE314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45A9642-7D81-7D4A-81F7-876132185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5BD41D3-AB2B-A14B-9050-7927552FB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233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371196-4742-314E-ACA1-FF0F98C28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53DA3F7-BB6E-1B4D-9142-094AAA8C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331C96C-EE26-6849-AFFD-3C86BD84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A8A1B7B-31B8-D64B-8216-6744B8DF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547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1BA81AB-058C-714A-9F42-47946D3E5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BD47EAB-7D65-3C40-880E-3A84C767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9173DBD-BCC1-7140-96E9-0B72785C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644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11692D-964D-6D46-AA40-3081B337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F87FE0-5EFD-DE46-8AEE-227F330D6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E96501D-9873-1B48-A788-42A531FD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5D4B69-7F50-9047-9877-456E2CCC8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647B7EC-7782-3342-8B7E-A06931B2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B5F466-E96B-DD4D-A2FE-EE3FF57ED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998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428DBB-6208-034C-91C6-3B9C6661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95CD7F8-6407-3E4A-9E27-AC001A3B4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DC010AE-90B2-1A43-B488-093A8746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1914AC-CBCA-D648-9517-1C807C2A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6324D8-0734-7A43-B0DC-01CCED8B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63455F-7152-0E40-B0EF-A86BE87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98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35B5B-6E28-7E4F-9232-D37243D5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E604BD3-434A-1F46-AB98-98AFBF042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365C71-0E5E-364E-BE87-029210D47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C18CAD-D7D9-954D-B556-EADED12AB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ECE996-9401-5A4F-8705-B7FCA8E10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312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9CC88DB-4CD2-D740-86AA-23F5F5BEC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A5B1A25-56EB-9C4C-BF59-34FA9670A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BC3DF6-86E5-734F-A7C2-E58B96E4A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62AABF-72CC-BF44-8C79-9C24A154F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2FF423-CA66-5549-9D05-85589752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494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56EB496-F186-8F43-AD12-EE98DFEA3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477C28-5058-E44E-8A7C-F15D6A1B3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500A67-D54D-4A49-9118-7685A93A5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2F812-87A8-FA4E-A2B1-8711DA5629D9}" type="datetimeFigureOut">
              <a:rPr lang="it-IT" smtClean="0"/>
              <a:t>18/01/22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841A78-2447-2645-BBA9-A62BD8852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88FB14-8914-2E4B-956F-37E7E551E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7100A-B840-C547-AEC3-5580E8CAAD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24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g.pnrr-borghi@beniculturali.it" TargetMode="External"/><Relationship Id="rId2" Type="http://schemas.openxmlformats.org/officeDocument/2006/relationships/hyperlink" Target="https://cultura.gov.it/borgh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95A56C-701D-FD4A-8E4C-53CB5A4725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46E749E-3294-B54E-A616-FB7E068E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856635"/>
          </a:xfrm>
        </p:spPr>
        <p:txBody>
          <a:bodyPr>
            <a:normAutofit fontScale="62500" lnSpcReduction="20000"/>
          </a:bodyPr>
          <a:lstStyle/>
          <a:p>
            <a:endParaRPr lang="it-IT" sz="3200" b="1" dirty="0"/>
          </a:p>
          <a:p>
            <a:r>
              <a:rPr lang="it-IT" sz="9000" b="1" dirty="0" err="1"/>
              <a:t>Pnrr</a:t>
            </a:r>
            <a:r>
              <a:rPr lang="it-IT" sz="9000" b="1" dirty="0"/>
              <a:t>: Attrattività dei Borghi storici</a:t>
            </a:r>
          </a:p>
          <a:p>
            <a:endParaRPr lang="it-IT" sz="3600" b="1" dirty="0"/>
          </a:p>
          <a:p>
            <a:r>
              <a:rPr lang="it-IT" sz="3600" b="1" dirty="0"/>
              <a:t>Vincenzo Santoro</a:t>
            </a:r>
          </a:p>
          <a:p>
            <a:r>
              <a:rPr lang="it-IT" sz="3600" dirty="0"/>
              <a:t>Responsabile Dipartimento Cultura e turismo Anci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47AD8E7-CF83-AB4F-9964-6D0009DA60E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86" y="1360714"/>
            <a:ext cx="1480457" cy="1915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10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98A756-D224-0445-AB0E-7AF3A150E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951"/>
            <a:ext cx="10515600" cy="5879011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Bando </a:t>
            </a:r>
            <a:r>
              <a:rPr lang="it-IT" dirty="0" err="1"/>
              <a:t>Mic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dedicato a promuovere </a:t>
            </a:r>
            <a:r>
              <a:rPr lang="it-IT" b="1" i="1" dirty="0"/>
              <a:t>progetti per la rigenerazione, valorizzazione e gestione del patrimonio storico, artistico e culturale, materiale e immateriale</a:t>
            </a:r>
          </a:p>
          <a:p>
            <a:pPr marL="0" indent="0">
              <a:buNone/>
            </a:pPr>
            <a:r>
              <a:rPr lang="it-IT" dirty="0"/>
              <a:t>rivolto ai Comuni con popolazione </a:t>
            </a:r>
            <a:r>
              <a:rPr lang="it-IT" b="1" dirty="0"/>
              <a:t>fino a 5.000 abitanti </a:t>
            </a:r>
          </a:p>
          <a:p>
            <a:pPr marL="0" indent="0">
              <a:buNone/>
            </a:pPr>
            <a:r>
              <a:rPr lang="it-IT" dirty="0"/>
              <a:t>nei quali sia presente un </a:t>
            </a:r>
            <a:r>
              <a:rPr lang="it-IT" b="1" i="1" dirty="0"/>
              <a:t>borgo storico</a:t>
            </a:r>
            <a:r>
              <a:rPr lang="it-IT" dirty="0"/>
              <a:t> chiaramente identificabile e riconoscibile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49EEF98-99C9-7C4A-AFF3-2DAE0602234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347566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8210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7895D6-2EBE-F84B-B2F8-07389AEC5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8773"/>
            <a:ext cx="10515600" cy="5848190"/>
          </a:xfrm>
        </p:spPr>
        <p:txBody>
          <a:bodyPr/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Per </a:t>
            </a:r>
            <a:r>
              <a:rPr lang="it-IT" b="1" i="1" dirty="0"/>
              <a:t>borghi storici</a:t>
            </a:r>
            <a:r>
              <a:rPr lang="it-IT" b="1" dirty="0"/>
              <a:t> </a:t>
            </a:r>
            <a:r>
              <a:rPr lang="it-IT" dirty="0"/>
              <a:t>si intendono </a:t>
            </a:r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«quegli insediamenti storici chiaramente identificabili e riconoscibili nelle loro originarie caratteristiche tipo-morfologiche, per la permanenza di una prevalente continuità dei tessuti edilizi storici e per il valore del loro patrimonio storico-culturale e paesaggistico»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FF6311-D26A-CB46-AF5C-22EA3188E3C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000308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0045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A526E0C0-C88B-FC4F-849F-C2B193DA9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450"/>
            <a:ext cx="10515600" cy="5878513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Disponibili </a:t>
            </a:r>
            <a:r>
              <a:rPr lang="it-IT" b="1" dirty="0"/>
              <a:t>380 milioni di euro </a:t>
            </a:r>
            <a:r>
              <a:rPr lang="it-IT" dirty="0"/>
              <a:t>per almeno </a:t>
            </a:r>
            <a:r>
              <a:rPr lang="it-IT" b="1" dirty="0"/>
              <a:t>229 </a:t>
            </a:r>
            <a:r>
              <a:rPr lang="it-IT" b="1" i="1" dirty="0"/>
              <a:t>Progetti locali di rigenerazione culturale e sociale </a:t>
            </a:r>
            <a:br>
              <a:rPr lang="it-IT" b="1" i="1" dirty="0"/>
            </a:br>
            <a:endParaRPr lang="it-IT" b="1" dirty="0"/>
          </a:p>
          <a:p>
            <a:pPr marL="0" indent="0">
              <a:buNone/>
            </a:pPr>
            <a:r>
              <a:rPr lang="it-IT" dirty="0"/>
              <a:t>Inoltre ulteriori </a:t>
            </a:r>
            <a:r>
              <a:rPr lang="it-IT" b="1" dirty="0"/>
              <a:t>200 mln </a:t>
            </a:r>
            <a:r>
              <a:rPr lang="it-IT" dirty="0"/>
              <a:t>a favore delle micro, piccole e medie imprese localizzate o che intendono insediarsi nei borghi che saranno selezionati (</a:t>
            </a:r>
            <a:r>
              <a:rPr lang="it-IT" b="1" dirty="0"/>
              <a:t>da attribuire con bando </a:t>
            </a:r>
            <a:r>
              <a:rPr lang="it-IT" b="1" dirty="0" err="1"/>
              <a:t>Mic</a:t>
            </a:r>
            <a:r>
              <a:rPr lang="it-IT" b="1" dirty="0"/>
              <a:t> successivo</a:t>
            </a:r>
            <a:r>
              <a:rPr lang="it-IT" dirty="0"/>
              <a:t>)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5AACD2-3781-FA4E-A984-2F82921371E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000308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289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983521F1-C012-7744-BD0C-C713887B9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346075"/>
            <a:ext cx="10515600" cy="6157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u="sng" dirty="0"/>
              <a:t> </a:t>
            </a:r>
          </a:p>
          <a:p>
            <a:pPr marL="0" indent="0">
              <a:buNone/>
            </a:pPr>
            <a:endParaRPr lang="it-IT" u="sng" dirty="0"/>
          </a:p>
          <a:p>
            <a:r>
              <a:rPr lang="it-IT" u="sng" dirty="0"/>
              <a:t>Soggetti ammissibili</a:t>
            </a:r>
            <a:r>
              <a:rPr lang="it-IT" dirty="0"/>
              <a:t>: Comuni fino a 5.000 abitanti, oppure fino a tre Comuni la cui somma degli abitanti sia &lt;=5.000</a:t>
            </a:r>
          </a:p>
          <a:p>
            <a:r>
              <a:rPr lang="it-IT" u="sng" dirty="0"/>
              <a:t>Progetti finanziabili</a:t>
            </a:r>
            <a:r>
              <a:rPr lang="it-IT" dirty="0"/>
              <a:t>: fino a </a:t>
            </a:r>
            <a:r>
              <a:rPr lang="it-IT" b="1" dirty="0"/>
              <a:t>1,6 mln di euro </a:t>
            </a:r>
            <a:r>
              <a:rPr lang="it-IT" dirty="0"/>
              <a:t>per Comune. In caso di aggregazioni per ogni Comune il finanziamento disponibile aumenta del 30%. Ai progetti in aggregazione è destinata - a livello regionale - una quota del 10% delle risorse disponibili</a:t>
            </a:r>
          </a:p>
          <a:p>
            <a:r>
              <a:rPr lang="it-IT" dirty="0"/>
              <a:t>Finanziamento al 100% </a:t>
            </a:r>
            <a:r>
              <a:rPr lang="it-IT" u="sng" dirty="0"/>
              <a:t>a fondo perduto</a:t>
            </a:r>
          </a:p>
          <a:p>
            <a:r>
              <a:rPr lang="it-IT" u="sng" dirty="0"/>
              <a:t>Scadenza</a:t>
            </a:r>
            <a:r>
              <a:rPr lang="it-IT" dirty="0"/>
              <a:t>: </a:t>
            </a:r>
            <a:r>
              <a:rPr lang="it-IT" b="1" dirty="0"/>
              <a:t>15 marzo 2022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9E63D83-DB13-5944-B835-BA357F592A1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134" y="4731432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8659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983521F1-C012-7744-BD0C-C713887B9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u="sng" dirty="0"/>
              <a:t> </a:t>
            </a:r>
          </a:p>
          <a:p>
            <a:pPr marL="0" indent="0">
              <a:buNone/>
            </a:pPr>
            <a:endParaRPr lang="it-IT" u="sng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9E63D83-DB13-5944-B835-BA357F592A1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134" y="4731432"/>
            <a:ext cx="838200" cy="1176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 descr="Immagine che contiene tavolo&#10;&#10;Descrizione generata automaticamente">
            <a:extLst>
              <a:ext uri="{FF2B5EF4-FFF2-40B4-BE49-F238E27FC236}">
                <a16:creationId xmlns:a16="http://schemas.microsoft.com/office/drawing/2014/main" id="{83468E48-EEC8-4AA6-A937-D3021BF35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6" y="0"/>
            <a:ext cx="82023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16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267682-7E50-9143-B130-35987102A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011"/>
            <a:ext cx="10515600" cy="5777952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L'</a:t>
            </a:r>
            <a:r>
              <a:rPr lang="it-IT" u="sng" dirty="0"/>
              <a:t>obiettivo dell'Avviso</a:t>
            </a:r>
            <a:r>
              <a:rPr lang="it-IT" dirty="0"/>
              <a:t> è la realizzazione di interventi di rigenerazione e innovazione nei piccoli centri, che ne rivitalizzino il tessuto socio-economico, </a:t>
            </a:r>
            <a:r>
              <a:rPr lang="it-IT" b="1" dirty="0"/>
              <a:t>contrastando lo spopolamento </a:t>
            </a:r>
            <a:r>
              <a:rPr lang="it-IT" dirty="0"/>
              <a:t>e favorendo la </a:t>
            </a:r>
            <a:r>
              <a:rPr lang="it-IT" b="1" dirty="0"/>
              <a:t>conservazione e la valorizzazione del patrimonio culturale materiale e immateriale, paesaggistico, naturalistico e delle loro tradizioni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Gli </a:t>
            </a:r>
            <a:r>
              <a:rPr lang="it-IT" u="sng" dirty="0"/>
              <a:t>interventi realizzabili</a:t>
            </a:r>
            <a:r>
              <a:rPr lang="it-IT" dirty="0"/>
              <a:t> attengono all’ambito culturale, in dialogo attivo con gli ambiti dell’istruzione, ricerca, welfare, ambiente, turismo, </a:t>
            </a:r>
            <a:r>
              <a:rPr lang="it-IT" b="1" dirty="0"/>
              <a:t>nell’obiettivo di incrementare quantitativamente e qualitativamente i servizi, razionalizzare l’offerta e la sua gestione, rafforzare indirettamente le filiere produttive locali collegate</a:t>
            </a:r>
            <a:endParaRPr lang="it-IT" dirty="0"/>
          </a:p>
          <a:p>
            <a:pPr marL="0" indent="0" algn="just">
              <a:buNone/>
            </a:pPr>
            <a:endParaRPr lang="it-IT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100F46B-B6A0-F247-B81B-A82C51FE9E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6158" y="5297231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4148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6D077B-EA03-5140-BF8E-476FE75DF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Per queste ragioni, tali interventi possono essere rivolti a: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47D822-BB28-CD47-8E5E-34812955D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recuperare il  patrimonio storico e riqualificare </a:t>
            </a:r>
            <a:r>
              <a:rPr lang="it-IT" b="1" dirty="0"/>
              <a:t>spazi pubblici </a:t>
            </a:r>
            <a:r>
              <a:rPr lang="it-IT" dirty="0"/>
              <a:t>aperti (es. eliminando le barriere architettoniche, migliorando l'arredo urbano); creare piccoli </a:t>
            </a:r>
            <a:r>
              <a:rPr lang="it-IT" b="1" dirty="0"/>
              <a:t>servizi culturali </a:t>
            </a:r>
            <a:r>
              <a:rPr lang="it-IT" dirty="0"/>
              <a:t>anche a fini turistici</a:t>
            </a:r>
          </a:p>
          <a:p>
            <a:r>
              <a:rPr lang="it-IT" dirty="0"/>
              <a:t>favorire la creazione e la promozione di </a:t>
            </a:r>
            <a:r>
              <a:rPr lang="it-IT" b="1" dirty="0"/>
              <a:t>nuovi itinerari </a:t>
            </a:r>
            <a:r>
              <a:rPr lang="it-IT" dirty="0"/>
              <a:t>(es. itinerari tematici, percorsi storici) e visite guidate </a:t>
            </a:r>
          </a:p>
          <a:p>
            <a:r>
              <a:rPr lang="it-IT" dirty="0"/>
              <a:t>sostenere le attività culturali, creative, turistiche, commerciali, agroalimentari e artigianali, volte a rilanciare le </a:t>
            </a:r>
            <a:r>
              <a:rPr lang="it-IT" b="1" dirty="0"/>
              <a:t>economie locali </a:t>
            </a:r>
            <a:r>
              <a:rPr lang="it-IT" dirty="0"/>
              <a:t>valorizzando i prodotti,</a:t>
            </a:r>
            <a:r>
              <a:rPr lang="it-IT" b="1" dirty="0"/>
              <a:t> i </a:t>
            </a:r>
            <a:r>
              <a:rPr lang="it-IT" b="1" dirty="0" err="1"/>
              <a:t>saperi</a:t>
            </a:r>
            <a:r>
              <a:rPr lang="it-IT" b="1" dirty="0"/>
              <a:t> e le tecniche </a:t>
            </a:r>
            <a:r>
              <a:rPr lang="it-IT" dirty="0"/>
              <a:t>legate al territorio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3E51AC-7838-B042-B8CB-8DC26F9B8D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947" y="5317780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54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CD1C20-4783-4249-B838-2576E6205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Linee di azione: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E1363A-7EA5-F44D-A2B3-0DD537FC4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353"/>
            <a:ext cx="10515600" cy="5063011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r>
              <a:rPr lang="it-IT" dirty="0"/>
              <a:t>Realizzazione/potenziamento  di  </a:t>
            </a:r>
            <a:r>
              <a:rPr lang="it-IT" b="1" dirty="0"/>
              <a:t>servizi  e infrastrutture  per la fruizione culturale-turistica</a:t>
            </a:r>
          </a:p>
          <a:p>
            <a:r>
              <a:rPr lang="it-IT" dirty="0"/>
              <a:t>Realizzazione  di  iniziative  per  la  </a:t>
            </a:r>
            <a:r>
              <a:rPr lang="it-IT" b="1" dirty="0"/>
              <a:t>tutela  e la valorizzazione  del  patrimonio  immateriale</a:t>
            </a:r>
          </a:p>
          <a:p>
            <a:r>
              <a:rPr lang="it-IT" dirty="0"/>
              <a:t>Realizzazione di strategie volte all’</a:t>
            </a:r>
            <a:r>
              <a:rPr lang="it-IT" b="1" dirty="0"/>
              <a:t>incremento della partecipazione culturale e all’educazione al patrimonio delle comunità locali</a:t>
            </a:r>
          </a:p>
          <a:p>
            <a:r>
              <a:rPr lang="it-IT" dirty="0"/>
              <a:t>Realizzazione di attività mirate a una più </a:t>
            </a:r>
            <a:r>
              <a:rPr lang="it-IT" b="1" dirty="0"/>
              <a:t>efficiente gestione di beni e servizi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90FA9A6-F5B2-524B-9F66-5C54A32A6D2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357709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3373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C64F7F-BB70-9F4D-B634-A1FBAB8C0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6705"/>
            <a:ext cx="10515600" cy="5520258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Realizzazione di iniziative finalizzate  all’incremento dell’</a:t>
            </a:r>
            <a:r>
              <a:rPr lang="it-IT" b="1" dirty="0"/>
              <a:t>attrattività residenziale e al contrasto dell’esodo demografico</a:t>
            </a:r>
          </a:p>
          <a:p>
            <a:r>
              <a:rPr lang="it-IT" dirty="0"/>
              <a:t>Realizzazione di azioni di supporto alla </a:t>
            </a:r>
            <a:r>
              <a:rPr lang="it-IT" b="1" dirty="0"/>
              <a:t>comunicazione e alla divulgazione della capacità di offerta del territorio</a:t>
            </a:r>
          </a:p>
          <a:p>
            <a:r>
              <a:rPr lang="it-IT" dirty="0"/>
              <a:t>Realizzazione di</a:t>
            </a:r>
            <a:r>
              <a:rPr lang="it-IT" b="1" dirty="0"/>
              <a:t> strategie di cooperazione interterritoriale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412DA56-438B-E245-8C90-9EAF3A8F780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000308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82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C6A6FA-EB1D-F44F-B8A7-378B1869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Strategie progettuali: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63AEAE-F8A4-6B4D-ADB6-1B4FC4C0D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291"/>
            <a:ext cx="10515600" cy="4680672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Sarà data una </a:t>
            </a:r>
            <a:r>
              <a:rPr lang="it-IT" b="1" dirty="0"/>
              <a:t>maggiore </a:t>
            </a:r>
            <a:r>
              <a:rPr lang="it-IT" b="1" dirty="0" err="1"/>
              <a:t>premialità</a:t>
            </a:r>
            <a:br>
              <a:rPr lang="it-IT" b="1" dirty="0"/>
            </a:br>
            <a:r>
              <a:rPr lang="it-IT" dirty="0"/>
              <a:t>a quei progetti in grado di </a:t>
            </a:r>
            <a:r>
              <a:rPr lang="it-IT" b="1" dirty="0"/>
              <a:t>coinvolgere in modo diretto ed esplicito </a:t>
            </a:r>
            <a:r>
              <a:rPr lang="it-IT" dirty="0"/>
              <a:t>sia le </a:t>
            </a:r>
            <a:r>
              <a:rPr lang="it-IT" u="sng" dirty="0"/>
              <a:t>comunità locali </a:t>
            </a:r>
            <a:r>
              <a:rPr lang="it-IT" dirty="0"/>
              <a:t>(i cittadini, le famiglie, specifiche classi d’età), sia le </a:t>
            </a:r>
            <a:r>
              <a:rPr lang="it-IT" u="sng" dirty="0"/>
              <a:t>organizzazioni produttive</a:t>
            </a:r>
            <a:r>
              <a:rPr lang="it-IT" dirty="0"/>
              <a:t>, </a:t>
            </a:r>
            <a:r>
              <a:rPr lang="it-IT" u="sng" dirty="0"/>
              <a:t>imprese profit</a:t>
            </a:r>
            <a:r>
              <a:rPr lang="it-IT" dirty="0"/>
              <a:t> e </a:t>
            </a:r>
            <a:r>
              <a:rPr lang="it-IT" u="sng" dirty="0"/>
              <a:t>non profit</a:t>
            </a:r>
            <a:r>
              <a:rPr lang="it-IT" dirty="0"/>
              <a:t> e le loro organizzazioni intermedie</a:t>
            </a:r>
            <a:br>
              <a:rPr lang="it-IT" dirty="0"/>
            </a:br>
            <a:r>
              <a:rPr lang="it-IT" dirty="0"/>
              <a:t>allo scopo di stimolare la collaborazione, l’integrazione e la partnership, sia in termini di </a:t>
            </a:r>
            <a:r>
              <a:rPr lang="it-IT" b="1" dirty="0"/>
              <a:t>co-progettazione</a:t>
            </a:r>
            <a:r>
              <a:rPr lang="it-IT" dirty="0"/>
              <a:t> sia di </a:t>
            </a:r>
            <a:r>
              <a:rPr lang="it-IT" b="1" dirty="0"/>
              <a:t>forme collaborative di gestione</a:t>
            </a:r>
            <a:r>
              <a:rPr lang="it-IT" dirty="0"/>
              <a:t> (in particolare nel caso di </a:t>
            </a:r>
            <a:r>
              <a:rPr lang="it-IT" b="1" dirty="0"/>
              <a:t>partenariato speciale pubblico privato</a:t>
            </a:r>
            <a:r>
              <a:rPr lang="it-IT" dirty="0"/>
              <a:t>)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2D3ACA4-9A97-CE4F-BFD0-205F9E2DAC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000308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576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80D344-22CB-B24C-85B7-02CE8A25A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6705"/>
            <a:ext cx="10515600" cy="5520258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Livello di progettazione richiesto: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Non ci sono livelli minimi obbligatori, ma è comunque considerata opportuna una progettazione che raggiunga almeno il </a:t>
            </a:r>
            <a:r>
              <a:rPr lang="it-IT" b="1" dirty="0"/>
              <a:t>livello di fattibilità tecnico-economica</a:t>
            </a:r>
            <a:r>
              <a:rPr lang="it-IT" dirty="0"/>
              <a:t>, sia al fine dell’individuazione (ancorché di massima) dell’intervento da realizzarsi, sia al fine della </a:t>
            </a:r>
            <a:r>
              <a:rPr lang="it-IT" b="1" dirty="0"/>
              <a:t>quantificazione </a:t>
            </a:r>
            <a:r>
              <a:rPr lang="it-IT" dirty="0"/>
              <a:t>(sempre ancorché di massima) dei</a:t>
            </a:r>
            <a:r>
              <a:rPr lang="it-IT" b="1" dirty="0"/>
              <a:t> costi </a:t>
            </a:r>
            <a:r>
              <a:rPr lang="it-IT" dirty="0"/>
              <a:t>dell’intervento richiesto a finanziamento (in particolare, in </a:t>
            </a:r>
            <a:r>
              <a:rPr lang="it-IT" b="1" dirty="0"/>
              <a:t>ipotesi di lavori</a:t>
            </a:r>
            <a:r>
              <a:rPr lang="it-IT" dirty="0"/>
              <a:t>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2EC7D8B-7E68-0840-8C06-ADCAF4858F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000308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52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766BBC-6782-DF42-8915-5E22755BE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Tempi esecutivi: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935E7F-D33D-A84E-98E8-418978B5D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Ogni </a:t>
            </a:r>
            <a:r>
              <a:rPr lang="it-IT" b="1" i="1" dirty="0"/>
              <a:t>Progetto locale di rigenerazione culturale e sociale</a:t>
            </a:r>
            <a:r>
              <a:rPr lang="it-IT" i="1" dirty="0"/>
              <a:t> </a:t>
            </a:r>
          </a:p>
          <a:p>
            <a:pPr marL="0" indent="0">
              <a:buNone/>
            </a:pPr>
            <a:r>
              <a:rPr lang="it-IT" dirty="0"/>
              <a:t>finanziato dovrà prevedere la realizzazione di </a:t>
            </a:r>
          </a:p>
          <a:p>
            <a:pPr marL="0" indent="0">
              <a:buNone/>
            </a:pPr>
            <a:r>
              <a:rPr lang="it-IT" b="1" dirty="0"/>
              <a:t>almeno 10 interventi </a:t>
            </a:r>
            <a:r>
              <a:rPr lang="it-IT" dirty="0"/>
              <a:t>di valorizzazione di siti culturali e turistici</a:t>
            </a:r>
          </a:p>
          <a:p>
            <a:pPr marL="0" indent="0">
              <a:buNone/>
            </a:pPr>
            <a:r>
              <a:rPr lang="it-IT" dirty="0"/>
              <a:t>ultimati entro </a:t>
            </a:r>
            <a:r>
              <a:rPr lang="it-IT" b="1" dirty="0"/>
              <a:t>giugno 2026</a:t>
            </a:r>
          </a:p>
          <a:p>
            <a:pPr marL="0" indent="0">
              <a:buNone/>
            </a:pPr>
            <a:r>
              <a:rPr lang="it-IT" dirty="0"/>
              <a:t>di cui </a:t>
            </a:r>
            <a:r>
              <a:rPr lang="it-IT" b="1" dirty="0"/>
              <a:t>almeno 6 </a:t>
            </a:r>
            <a:r>
              <a:rPr lang="it-IT" dirty="0"/>
              <a:t>ultimati entro </a:t>
            </a:r>
            <a:r>
              <a:rPr lang="it-IT" b="1" dirty="0"/>
              <a:t>giugno 2025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65F54DD-6A06-E742-9E8B-0859398F2B8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000308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9550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979271-0DB0-454B-9F60-D6EEF7277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0778"/>
            <a:ext cx="10515600" cy="5146185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Informazioni dettagliate, testo dell'Avviso e FAQ sono disponibili all’indirizzo: </a:t>
            </a:r>
            <a:r>
              <a:rPr lang="it-IT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https://cultura.gov.it/borghi</a:t>
            </a:r>
            <a:endParaRPr lang="it-IT" u="sng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Richieste di chiarimenti e ulteriori informazioni possono essere inviate al seguente indirizzo: </a:t>
            </a:r>
            <a:r>
              <a:rPr lang="it-IT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sg.pnrr-borghi@beniculturali.it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2639711-1235-D24D-89AD-873680FD716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5000308"/>
            <a:ext cx="838200" cy="117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330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767</Words>
  <Application>Microsoft Macintosh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queste ragioni, tali interventi possono essere rivolti a: </vt:lpstr>
      <vt:lpstr>Linee di azione:</vt:lpstr>
      <vt:lpstr>Presentazione standard di PowerPoint</vt:lpstr>
      <vt:lpstr>Strategie progettuali:</vt:lpstr>
      <vt:lpstr>Presentazione standard di PowerPoint</vt:lpstr>
      <vt:lpstr>Tempi esecutivi: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14</cp:revision>
  <dcterms:created xsi:type="dcterms:W3CDTF">2022-01-17T11:25:18Z</dcterms:created>
  <dcterms:modified xsi:type="dcterms:W3CDTF">2022-01-18T14:21:09Z</dcterms:modified>
</cp:coreProperties>
</file>