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2" r:id="rId2"/>
    <p:sldId id="266" r:id="rId3"/>
    <p:sldId id="267" r:id="rId4"/>
    <p:sldId id="257" r:id="rId5"/>
    <p:sldId id="258" r:id="rId6"/>
    <p:sldId id="263" r:id="rId7"/>
    <p:sldId id="264" r:id="rId8"/>
    <p:sldId id="265" r:id="rId9"/>
    <p:sldId id="268" r:id="rId10"/>
    <p:sldId id="269" r:id="rId11"/>
    <p:sldId id="270" r:id="rId12"/>
    <p:sldId id="272" r:id="rId13"/>
    <p:sldId id="273" r:id="rId14"/>
    <p:sldId id="274" r:id="rId15"/>
    <p:sldId id="259" r:id="rId16"/>
    <p:sldId id="260" r:id="rId17"/>
    <p:sldId id="261" r:id="rId18"/>
    <p:sldId id="271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74"/>
    <p:restoredTop sz="94607"/>
  </p:normalViewPr>
  <p:slideViewPr>
    <p:cSldViewPr snapToGrid="0" snapToObjects="1">
      <p:cViewPr>
        <p:scale>
          <a:sx n="74" d="100"/>
          <a:sy n="74" d="100"/>
        </p:scale>
        <p:origin x="624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02B8B-C4D5-934B-92B4-673F545B9F5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13673-5F4B-3E43-ACD8-3B87EC4C4E52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2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CD352DF6-7FD5-A949-A99E-81FE54C37FDC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2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47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A7441D70-9A02-CC47-8C8E-97DE34CF7348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3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982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148E6170-F803-7148-8885-1A760349A7AE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4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88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FBFDE19B-A0D6-6440-A414-56914FEB366A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5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3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EB3B952F-A735-BA43-997F-BC25D690357E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6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87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EB3B952F-A735-BA43-997F-BC25D690357E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7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24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CEEABCA2-4032-5040-AB19-1B0F06CADDBB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9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1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1A730513-C13E-7940-8778-C6C208F07A4D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10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360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84188" algn="l"/>
                <a:tab pos="971550" algn="l"/>
                <a:tab pos="1457325" algn="l"/>
                <a:tab pos="1944688" algn="l"/>
                <a:tab pos="2430463" algn="l"/>
                <a:tab pos="2917825" algn="l"/>
                <a:tab pos="3405188" algn="l"/>
                <a:tab pos="3890963" algn="l"/>
                <a:tab pos="4378325" algn="l"/>
                <a:tab pos="4864100" algn="l"/>
                <a:tab pos="5351463" algn="l"/>
                <a:tab pos="5838825" algn="l"/>
                <a:tab pos="6324600" algn="l"/>
                <a:tab pos="6811963" algn="l"/>
                <a:tab pos="7297738" algn="l"/>
                <a:tab pos="7785100" algn="l"/>
                <a:tab pos="8272463" algn="l"/>
                <a:tab pos="8758238" algn="l"/>
                <a:tab pos="9245600" algn="l"/>
                <a:tab pos="97313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1B77A476-17C0-6D45-9A4C-F7E47DA42D20}" type="slidenum">
              <a:rPr lang="it-IT" sz="1300">
                <a:solidFill>
                  <a:srgbClr val="000000"/>
                </a:solidFill>
                <a:latin typeface="Calibri" charset="0"/>
              </a:rPr>
              <a:pPr/>
              <a:t>11</a:t>
            </a:fld>
            <a:endParaRPr lang="it-IT" sz="13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8312" cy="38354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5412" cy="460533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9066" tIns="49533" rIns="99066" bIns="49533" anchor="ctr"/>
          <a:lstStyle/>
          <a:p>
            <a:endParaRPr lang="it-IT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130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02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53603" name="Segnaposto numero diapositiva 3"/>
          <p:cNvSpPr txBox="1">
            <a:spLocks noGrp="1"/>
          </p:cNvSpPr>
          <p:nvPr/>
        </p:nvSpPr>
        <p:spPr bwMode="auto">
          <a:xfrm>
            <a:off x="3884260" y="8683041"/>
            <a:ext cx="2972209" cy="45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6" tIns="47737" rIns="95476" bIns="47737" anchor="b"/>
          <a:lstStyle>
            <a:lvl1pPr defTabSz="955675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955675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defTabSz="955675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defTabSz="955675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defTabSz="955675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84A278F6-3631-AC48-9EB6-3637E90F57B4}" type="slidenum">
              <a:rPr lang="it-IT" sz="1300">
                <a:solidFill>
                  <a:schemeClr val="tx1"/>
                </a:solidFill>
                <a:latin typeface="Times New Roman" charset="0"/>
              </a:rPr>
              <a:pPr algn="r" eaLnBrk="1" hangingPunct="1"/>
              <a:t>14</a:t>
            </a:fld>
            <a:endParaRPr lang="it-IT" sz="1300">
              <a:solidFill>
                <a:schemeClr val="tx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8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92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37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8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40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58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02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119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369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3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02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200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80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E21EF-30E3-BD4E-A687-9FCDEE3AD4D1}" type="datetimeFigureOut">
              <a:rPr lang="it-IT" smtClean="0"/>
              <a:t>11/12/20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D7115-1F9B-D749-9890-98F3F0D6D35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09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20" Type="http://schemas.openxmlformats.org/officeDocument/2006/relationships/image" Target="../media/image20.png"/><Relationship Id="rId10" Type="http://schemas.microsoft.com/office/2007/relationships/hdphoto" Target="../media/hdphoto5.wdp"/><Relationship Id="rId11" Type="http://schemas.microsoft.com/office/2007/relationships/hdphoto" Target="../media/hdphoto6.wdp"/><Relationship Id="rId12" Type="http://schemas.microsoft.com/office/2007/relationships/hdphoto" Target="../media/hdphoto7.wdp"/><Relationship Id="rId13" Type="http://schemas.microsoft.com/office/2007/relationships/hdphoto" Target="../media/hdphoto8.wdp"/><Relationship Id="rId14" Type="http://schemas.microsoft.com/office/2007/relationships/hdphoto" Target="../media/hdphoto9.wdp"/><Relationship Id="rId15" Type="http://schemas.microsoft.com/office/2007/relationships/hdphoto" Target="../media/hdphoto10.wdp"/><Relationship Id="rId16" Type="http://schemas.microsoft.com/office/2007/relationships/hdphoto" Target="../media/hdphoto11.wdp"/><Relationship Id="rId17" Type="http://schemas.openxmlformats.org/officeDocument/2006/relationships/image" Target="../media/image17.png"/><Relationship Id="rId18" Type="http://schemas.openxmlformats.org/officeDocument/2006/relationships/image" Target="../media/image18.jpg"/><Relationship Id="rId19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microsoft.com/office/2007/relationships/hdphoto" Target="../media/hdphoto1.wdp"/><Relationship Id="rId4" Type="http://schemas.openxmlformats.org/officeDocument/2006/relationships/image" Target="../media/image14.png"/><Relationship Id="rId5" Type="http://schemas.microsoft.com/office/2007/relationships/hdphoto" Target="../media/hdphoto2.wdp"/><Relationship Id="rId6" Type="http://schemas.openxmlformats.org/officeDocument/2006/relationships/image" Target="../media/image15.png"/><Relationship Id="rId7" Type="http://schemas.microsoft.com/office/2007/relationships/hdphoto" Target="../media/hdphoto3.wdp"/><Relationship Id="rId8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raisingperlacultura/" TargetMode="External"/><Relationship Id="rId4" Type="http://schemas.openxmlformats.org/officeDocument/2006/relationships/hyperlink" Target="http://www.scuolafundraising.it/" TargetMode="External"/><Relationship Id="rId5" Type="http://schemas.openxmlformats.org/officeDocument/2006/relationships/hyperlink" Target="https://www.facebook.com/groups/gruppobiblioraising" TargetMode="External"/><Relationship Id="rId6" Type="http://schemas.openxmlformats.org/officeDocument/2006/relationships/hyperlink" Target="https://www.facebook.com/fundraisingperlacultura" TargetMode="External"/><Relationship Id="rId7" Type="http://schemas.openxmlformats.org/officeDocument/2006/relationships/hyperlink" Target="https://www.facebook.com/scuolafundraising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biblioraising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87" y="352685"/>
            <a:ext cx="5308600" cy="34544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298" y="570110"/>
            <a:ext cx="10646630" cy="194039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562269" y="4289752"/>
            <a:ext cx="279993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200" dirty="0" smtClean="0"/>
              <a:t>Massimo Coen Cagli </a:t>
            </a:r>
          </a:p>
          <a:p>
            <a:pPr algn="ctr"/>
            <a:r>
              <a:rPr lang="it-IT" sz="2200" dirty="0" smtClean="0"/>
              <a:t>Direttore Scientifico di </a:t>
            </a:r>
          </a:p>
          <a:p>
            <a:pPr algn="ctr"/>
            <a:endParaRPr lang="it-IT" sz="2200" dirty="0"/>
          </a:p>
          <a:p>
            <a:pPr algn="ctr"/>
            <a:endParaRPr lang="it-IT" sz="22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137" y="4951884"/>
            <a:ext cx="3732374" cy="156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8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2209801" y="981075"/>
            <a:ext cx="7770813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/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Le sfide 1 - Identità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sociale</a:t>
            </a:r>
          </a:p>
          <a:p>
            <a:pPr marL="0" lvl="1" algn="ctr"/>
            <a:endParaRPr lang="it-IT" sz="3000" b="1" dirty="0">
              <a:solidFill>
                <a:schemeClr val="tx1"/>
              </a:solidFill>
              <a:latin typeface="Calibri" charset="0"/>
            </a:endParaRPr>
          </a:p>
          <a:p>
            <a:pPr marL="0" lvl="1"/>
            <a:r>
              <a:rPr lang="it-IT" b="1" dirty="0" smtClean="0">
                <a:solidFill>
                  <a:srgbClr val="191966"/>
                </a:solidFill>
                <a:latin typeface="Calibri" charset="0"/>
              </a:rPr>
              <a:t>Le biblioteche </a:t>
            </a:r>
            <a:r>
              <a:rPr lang="it-IT" b="1" dirty="0">
                <a:solidFill>
                  <a:srgbClr val="191966"/>
                </a:solidFill>
                <a:latin typeface="Calibri" charset="0"/>
              </a:rPr>
              <a:t>hanno una origine prettamente sociale</a:t>
            </a:r>
          </a:p>
          <a:p>
            <a:pPr marL="0" lvl="1"/>
            <a:endParaRPr lang="it-IT" sz="3200" b="1" dirty="0">
              <a:solidFill>
                <a:srgbClr val="191966"/>
              </a:solidFill>
              <a:latin typeface="Calibri" charset="0"/>
            </a:endParaRPr>
          </a:p>
          <a:p>
            <a:pPr marL="0" lvl="1"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biblioteche popolari e itineranti: una storia della società civile (Società operaie di mutuo soccorso, parrocchie, circoli intellettuali, ecc..) e non della P.A. (peraltro sono nate da un fundraising diffuso fatto di 30 cent. al mese)</a:t>
            </a:r>
          </a:p>
          <a:p>
            <a:pPr marL="0" lvl="1">
              <a:buFont typeface="Arial" charset="0"/>
              <a:buChar char="•"/>
            </a:pPr>
            <a:endParaRPr lang="it-IT" dirty="0">
              <a:solidFill>
                <a:srgbClr val="191966"/>
              </a:solidFill>
              <a:latin typeface="Calibri" charset="0"/>
            </a:endParaRPr>
          </a:p>
          <a:p>
            <a:pPr marL="0" lvl="1"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Molte biblioteche pubbliche </a:t>
            </a:r>
            <a:r>
              <a:rPr lang="it-IT" dirty="0" err="1">
                <a:solidFill>
                  <a:srgbClr val="191966"/>
                </a:solidFill>
                <a:latin typeface="Calibri" charset="0"/>
              </a:rPr>
              <a:t>pre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-esistono alla loro istituzione per via amministrativa</a:t>
            </a:r>
          </a:p>
          <a:p>
            <a:pPr algn="ctr" eaLnBrk="1" hangingPunct="1">
              <a:buClrTx/>
              <a:buFontTx/>
              <a:buNone/>
            </a:pPr>
            <a:endParaRPr lang="it-IT" sz="3000" b="1" dirty="0">
              <a:solidFill>
                <a:srgbClr val="00664D"/>
              </a:solidFill>
              <a:latin typeface="Calibri" charset="0"/>
            </a:endParaRP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3451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2209800" y="692150"/>
            <a:ext cx="81343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marL="342900" indent="-3429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/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Le sfide 1: Identità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sociale: conseguenze</a:t>
            </a:r>
          </a:p>
          <a:p>
            <a:pPr marL="0" lvl="1" algn="ctr"/>
            <a:endParaRPr lang="it-IT" sz="3000" b="1" dirty="0">
              <a:solidFill>
                <a:schemeClr val="tx1"/>
              </a:solidFill>
              <a:latin typeface="Calibri" charset="0"/>
            </a:endParaRPr>
          </a:p>
          <a:p>
            <a:pPr marL="0" lvl="1">
              <a:spcAft>
                <a:spcPts val="600"/>
              </a:spcAft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Dotarsi di una identità </a:t>
            </a:r>
            <a:r>
              <a:rPr lang="it-IT" b="1" dirty="0">
                <a:solidFill>
                  <a:srgbClr val="191966"/>
                </a:solidFill>
                <a:latin typeface="Calibri" charset="0"/>
              </a:rPr>
              <a:t>senza finalità di lucro 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(Generare associazioni </a:t>
            </a:r>
            <a:r>
              <a:rPr lang="it-IT" dirty="0" smtClean="0">
                <a:solidFill>
                  <a:srgbClr val="191966"/>
                </a:solidFill>
                <a:latin typeface="Calibri" charset="0"/>
              </a:rPr>
              <a:t>amici di</a:t>
            </a:r>
            <a:r>
              <a:rPr lang="mr-IN" dirty="0" smtClean="0">
                <a:solidFill>
                  <a:srgbClr val="191966"/>
                </a:solidFill>
                <a:latin typeface="Calibri" charset="0"/>
              </a:rPr>
              <a:t>…</a:t>
            </a:r>
            <a:r>
              <a:rPr lang="it-IT" dirty="0" smtClean="0">
                <a:solidFill>
                  <a:srgbClr val="191966"/>
                </a:solidFill>
                <a:latin typeface="Calibri" charset="0"/>
              </a:rPr>
              <a:t> in 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una logica di gruppo </a:t>
            </a:r>
            <a:r>
              <a:rPr lang="it-IT" dirty="0" smtClean="0">
                <a:solidFill>
                  <a:srgbClr val="191966"/>
                </a:solidFill>
                <a:latin typeface="Calibri" charset="0"/>
              </a:rPr>
              <a:t>“</a:t>
            </a:r>
            <a:r>
              <a:rPr lang="it-IT" dirty="0" err="1" smtClean="0">
                <a:solidFill>
                  <a:srgbClr val="191966"/>
                </a:solidFill>
                <a:latin typeface="Calibri" charset="0"/>
              </a:rPr>
              <a:t>imprenditivo</a:t>
            </a:r>
            <a:r>
              <a:rPr lang="it-IT" dirty="0" smtClean="0">
                <a:solidFill>
                  <a:srgbClr val="191966"/>
                </a:solidFill>
                <a:latin typeface="Calibri" charset="0"/>
              </a:rPr>
              <a:t>” 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)</a:t>
            </a:r>
          </a:p>
          <a:p>
            <a:pPr marL="0" lvl="1">
              <a:spcAft>
                <a:spcPts val="600"/>
              </a:spcAft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Si può accedere a canali privilegiati di raccolta fondi (liberalità agevolate, 5 per 1000) e facilitazione nel loro uso</a:t>
            </a:r>
          </a:p>
          <a:p>
            <a:pPr marL="0" lvl="1">
              <a:spcAft>
                <a:spcPts val="600"/>
              </a:spcAft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Si è compatibili con le consuetudini dei donatori, abituati a donare per il non profit</a:t>
            </a:r>
          </a:p>
          <a:p>
            <a:pPr marL="0" lvl="1">
              <a:spcAft>
                <a:spcPts val="600"/>
              </a:spcAft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La identità di non profit è </a:t>
            </a:r>
            <a:r>
              <a:rPr lang="it-IT" b="1" dirty="0">
                <a:solidFill>
                  <a:srgbClr val="191966"/>
                </a:solidFill>
                <a:latin typeface="Calibri" charset="0"/>
              </a:rPr>
              <a:t>l’identità migliore per una istituzione  “bene comune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” (la biblioteca è un “bene comune”)</a:t>
            </a:r>
          </a:p>
          <a:p>
            <a:pPr marL="0" lvl="1">
              <a:spcAft>
                <a:spcPts val="600"/>
              </a:spcAft>
              <a:buFont typeface="Arial" charset="0"/>
              <a:buChar char="•"/>
            </a:pPr>
            <a:r>
              <a:rPr lang="it-IT" dirty="0">
                <a:solidFill>
                  <a:srgbClr val="191966"/>
                </a:solidFill>
                <a:latin typeface="Calibri" charset="0"/>
              </a:rPr>
              <a:t>Favorisce</a:t>
            </a:r>
            <a:r>
              <a:rPr lang="it-IT" b="1" dirty="0">
                <a:solidFill>
                  <a:srgbClr val="191966"/>
                </a:solidFill>
                <a:latin typeface="Calibri" charset="0"/>
              </a:rPr>
              <a:t> l’emergere della causa sociale</a:t>
            </a:r>
            <a:r>
              <a:rPr lang="it-IT" dirty="0">
                <a:solidFill>
                  <a:srgbClr val="191966"/>
                </a:solidFill>
                <a:latin typeface="Calibri" charset="0"/>
              </a:rPr>
              <a:t> che genera adesioni da parte di una comunità e quindi genera “azione sociale”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61169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1454047" y="737121"/>
            <a:ext cx="9548734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marL="2857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 algn="ctr">
              <a:lnSpc>
                <a:spcPct val="90000"/>
              </a:lnSpc>
            </a:pPr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Le sfide 2: La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produzione di valore </a:t>
            </a:r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aggiunto (la base del fundraising per le biblioteche) </a:t>
            </a:r>
            <a:endParaRPr lang="it-IT" sz="4200" b="1" dirty="0">
              <a:solidFill>
                <a:srgbClr val="660066"/>
              </a:solidFill>
              <a:latin typeface="Calibri" charset="0"/>
            </a:endParaRPr>
          </a:p>
          <a:p>
            <a:pPr marL="0" lvl="1" algn="ctr"/>
            <a:endParaRPr lang="it-IT" sz="2100" b="1" dirty="0">
              <a:solidFill>
                <a:srgbClr val="191966"/>
              </a:solidFill>
              <a:latin typeface="Calibri" charset="0"/>
            </a:endParaRPr>
          </a:p>
          <a:p>
            <a:pPr marL="0" lvl="1" algn="ctr"/>
            <a:r>
              <a:rPr lang="it-IT" sz="2100" b="1" dirty="0">
                <a:solidFill>
                  <a:srgbClr val="191966"/>
                </a:solidFill>
                <a:latin typeface="Calibri" charset="0"/>
              </a:rPr>
              <a:t>La biblioteca come istituzione sociale del welfare di comunità, produce, </a:t>
            </a:r>
            <a:r>
              <a:rPr lang="it-IT" sz="2100" b="1" dirty="0">
                <a:solidFill>
                  <a:srgbClr val="191966"/>
                </a:solidFill>
                <a:latin typeface="Calibri" charset="0"/>
              </a:rPr>
              <a:t>una gran quantità di valori che vanno oltre il mandato burocratico amministrativo.</a:t>
            </a:r>
            <a:br>
              <a:rPr lang="it-IT" sz="2100" b="1" dirty="0">
                <a:solidFill>
                  <a:srgbClr val="191966"/>
                </a:solidFill>
                <a:latin typeface="Calibri" charset="0"/>
              </a:rPr>
            </a:br>
            <a:endParaRPr lang="it-IT" sz="2100" b="1" dirty="0">
              <a:solidFill>
                <a:srgbClr val="191966"/>
              </a:solidFill>
              <a:latin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it-IT" sz="2100" dirty="0">
                <a:solidFill>
                  <a:srgbClr val="191966"/>
                </a:solidFill>
                <a:latin typeface="Calibri" charset="0"/>
              </a:rPr>
              <a:t>Valori sociali (partecipazione, sensibilizzazione,  coesione sociale, integrazione sociale, ecc..)</a:t>
            </a:r>
          </a:p>
          <a:p>
            <a:pPr marL="342900" indent="-342900">
              <a:buFont typeface="Arial"/>
              <a:buChar char="•"/>
            </a:pPr>
            <a:r>
              <a:rPr lang="it-IT" sz="2100" dirty="0">
                <a:solidFill>
                  <a:srgbClr val="191966"/>
                </a:solidFill>
                <a:latin typeface="Calibri" charset="0"/>
              </a:rPr>
              <a:t>Valori relazionali (socialità, senso di appartenenza, gestione del tempo libero, ecc..)</a:t>
            </a:r>
          </a:p>
          <a:p>
            <a:pPr marL="342900" indent="-342900">
              <a:buFont typeface="Arial"/>
              <a:buChar char="•"/>
            </a:pPr>
            <a:r>
              <a:rPr lang="it-IT" sz="2100" dirty="0">
                <a:solidFill>
                  <a:srgbClr val="191966"/>
                </a:solidFill>
                <a:latin typeface="Calibri" charset="0"/>
              </a:rPr>
              <a:t>Valori di servizio alla persona (cura della prole, formazione continua, informazione per l’accesso ai servizi, ecc..)</a:t>
            </a:r>
          </a:p>
          <a:p>
            <a:pPr marL="342900" indent="-342900">
              <a:buFont typeface="Arial"/>
              <a:buChar char="•"/>
            </a:pPr>
            <a:r>
              <a:rPr lang="it-IT" sz="2100" dirty="0">
                <a:solidFill>
                  <a:srgbClr val="191966"/>
                </a:solidFill>
                <a:latin typeface="Calibri" charset="0"/>
              </a:rPr>
              <a:t>Valori culturali “extra” (conoscenze e competenze, accesso ad offerte culturali prima non praticate, accrescimento personale,  ecc.)</a:t>
            </a:r>
          </a:p>
          <a:p>
            <a:pPr marL="342900" indent="-342900">
              <a:buFont typeface="Arial"/>
              <a:buChar char="•"/>
            </a:pPr>
            <a:r>
              <a:rPr lang="it-IT" sz="2100" dirty="0" smtClean="0">
                <a:solidFill>
                  <a:srgbClr val="191966"/>
                </a:solidFill>
                <a:latin typeface="Calibri" charset="0"/>
              </a:rPr>
              <a:t>Valori comunicazionali (la biblioteca comunica costantemente con la comunità, veicola messaggi positivi, svolge attività verso un largo pubblico </a:t>
            </a:r>
          </a:p>
          <a:p>
            <a:pPr marL="342900" indent="-342900">
              <a:buFont typeface="Arial"/>
              <a:buChar char="•"/>
            </a:pPr>
            <a:endParaRPr lang="it-IT" sz="2100" dirty="0">
              <a:solidFill>
                <a:srgbClr val="191966"/>
              </a:solidFill>
              <a:latin typeface="Calibri" charset="0"/>
            </a:endParaRPr>
          </a:p>
          <a:p>
            <a:pPr marL="0" lvl="1" algn="ctr"/>
            <a:endParaRPr lang="it-IT" sz="1600" dirty="0">
              <a:solidFill>
                <a:srgbClr val="191966"/>
              </a:solidFill>
              <a:latin typeface="Calibri" charset="0"/>
            </a:endParaRP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261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4034" name="Rectangle 3"/>
          <p:cNvSpPr txBox="1">
            <a:spLocks noChangeArrowheads="1"/>
          </p:cNvSpPr>
          <p:nvPr/>
        </p:nvSpPr>
        <p:spPr bwMode="auto">
          <a:xfrm>
            <a:off x="897823" y="1484314"/>
            <a:ext cx="7343651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20713" indent="-620713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74295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1"/>
            <a:r>
              <a:rPr lang="it-IT" sz="1600" b="1" dirty="0">
                <a:solidFill>
                  <a:srgbClr val="000000"/>
                </a:solidFill>
                <a:latin typeface="Calibri" charset="0"/>
              </a:rPr>
              <a:t>Consorzio Castelli Romani: stima delle attività sociali “accessorie”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10	Gruppi di lettura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30-50	Corsi più o meno strutturati su iniziativa esterna (l’anno)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10	Manifestazioni pubbliche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extramurarie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 locali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5-10	Servizi integrati per i bambini: strutturati, spontanei/collettivi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15	Abituale Lettura mattutina dei giornali (bar biblioteca)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20	Studio, a prescindere dal prestito libri: tutte (al quale va incluso il “servizio” socialità tra ragazzi dei due sessi…..)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4	Mercatini e scambio libri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3	Grandi manifestazioni culturali: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12	Celebrazione ricorrenze personali e sociali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20	Chiacchiera piacevole: tutte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4	Aiuto nei compiti 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20	Facilitazione nell’accesso a servizi e altre offerte culturali e sociali: tutte</a:t>
            </a:r>
          </a:p>
          <a:p>
            <a:pPr>
              <a:spcBef>
                <a:spcPts val="550"/>
              </a:spcBef>
            </a:pP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12	Escursioni, vita all’aria aperta, conoscenza dei beni del territorio </a:t>
            </a:r>
          </a:p>
          <a:p>
            <a:pPr>
              <a:spcBef>
                <a:spcPts val="550"/>
              </a:spcBef>
              <a:buFont typeface="Times New Roman" charset="0"/>
              <a:buChar char="•"/>
            </a:pPr>
            <a:endParaRPr lang="it-IT" sz="1600" dirty="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550"/>
              </a:spcBef>
              <a:buFont typeface="Times New Roman" charset="0"/>
              <a:buChar char="•"/>
            </a:pPr>
            <a:endParaRPr lang="it-IT" sz="1600" dirty="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550"/>
              </a:spcBef>
              <a:buFont typeface="Times New Roman" charset="0"/>
              <a:buChar char="•"/>
            </a:pPr>
            <a:endParaRPr lang="it-IT" sz="1600" dirty="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550"/>
              </a:spcBef>
              <a:buFont typeface="Times New Roman" charset="0"/>
              <a:buChar char="•"/>
            </a:pPr>
            <a:endParaRPr lang="it-IT" sz="1600" dirty="0">
              <a:solidFill>
                <a:srgbClr val="000000"/>
              </a:solidFill>
              <a:latin typeface="Calibri" charset="0"/>
            </a:endParaRPr>
          </a:p>
          <a:p>
            <a:pPr marL="0" lvl="1"/>
            <a:endParaRPr lang="it-IT" sz="1600" b="1" dirty="0">
              <a:solidFill>
                <a:srgbClr val="000000"/>
              </a:solidFill>
              <a:latin typeface="Calibri" charset="0"/>
            </a:endParaRPr>
          </a:p>
          <a:p>
            <a:pPr marL="0" lvl="1"/>
            <a:endParaRPr lang="it-IT" sz="1600" b="1" dirty="0">
              <a:solidFill>
                <a:srgbClr val="000000"/>
              </a:solidFill>
              <a:latin typeface="Calibri" charset="0"/>
            </a:endParaRPr>
          </a:p>
          <a:p>
            <a:pPr lvl="2">
              <a:buFontTx/>
              <a:buChar char="-"/>
            </a:pPr>
            <a:endParaRPr lang="it-IT" sz="1600" b="1" dirty="0">
              <a:solidFill>
                <a:srgbClr val="000000"/>
              </a:solidFill>
              <a:latin typeface="Calibri" charset="0"/>
            </a:endParaRPr>
          </a:p>
          <a:p>
            <a:pPr marL="0" lvl="1"/>
            <a:endParaRPr lang="it-IT" sz="16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7944591" y="1640164"/>
            <a:ext cx="3838245" cy="4031873"/>
          </a:xfrm>
          <a:prstGeom prst="rect">
            <a:avLst/>
          </a:prstGeom>
          <a:solidFill>
            <a:srgbClr val="FF6600">
              <a:alpha val="7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sz="3200" b="1">
                <a:solidFill>
                  <a:srgbClr val="191966"/>
                </a:solidFill>
                <a:latin typeface="Calibri" charset="0"/>
              </a:rPr>
              <a:t>C’è da domandarsi quanto incida la prestazione di servizi di nuovo welfare rispetto alla prestazione del prestito e della lettura</a:t>
            </a:r>
          </a:p>
        </p:txBody>
      </p:sp>
      <p:sp>
        <p:nvSpPr>
          <p:cNvPr id="2" name="Rettangolo 1"/>
          <p:cNvSpPr/>
          <p:nvPr/>
        </p:nvSpPr>
        <p:spPr>
          <a:xfrm>
            <a:off x="1847851" y="549275"/>
            <a:ext cx="8424863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algn="ctr">
              <a:defRPr/>
            </a:pPr>
            <a:r>
              <a:rPr lang="it-IT" sz="4200" b="1" dirty="0">
                <a:solidFill>
                  <a:srgbClr val="660066"/>
                </a:solidFill>
                <a:latin typeface="Calibri"/>
              </a:rPr>
              <a:t>Un esempio</a:t>
            </a:r>
          </a:p>
        </p:txBody>
      </p:sp>
      <p:sp>
        <p:nvSpPr>
          <p:cNvPr id="7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39976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057400" y="84613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800">
                <a:solidFill>
                  <a:srgbClr val="000000"/>
                </a:solidFill>
                <a:latin typeface="Calibri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800">
                <a:solidFill>
                  <a:srgbClr val="000000"/>
                </a:solidFill>
                <a:latin typeface="Calibri" charset="0"/>
                <a:ea typeface="ＭＳ Ｐゴシック" pitchFamily="1" charset="0"/>
                <a:cs typeface="ＭＳ Ｐゴシック" pitchFamily="1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800">
                <a:solidFill>
                  <a:srgbClr val="000000"/>
                </a:solidFill>
                <a:latin typeface="Calibri" charset="0"/>
                <a:ea typeface="ＭＳ Ｐゴシック" pitchFamily="1" charset="0"/>
                <a:cs typeface="ＭＳ Ｐゴシック" pitchFamily="1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800">
                <a:solidFill>
                  <a:srgbClr val="000000"/>
                </a:solidFill>
                <a:latin typeface="Calibri" charset="0"/>
                <a:ea typeface="ＭＳ Ｐゴシック" pitchFamily="1" charset="0"/>
                <a:cs typeface="ＭＳ Ｐゴシック" pitchFamily="1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800">
                <a:solidFill>
                  <a:srgbClr val="000000"/>
                </a:solidFill>
                <a:latin typeface="Calibri" charset="0"/>
                <a:ea typeface="ＭＳ Ｐゴシック" pitchFamily="1" charset="0"/>
                <a:cs typeface="ＭＳ Ｐゴシック" pitchFamily="1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Arial Bold" pitchFamily="1" charset="0"/>
                <a:ea typeface="ＭＳ Ｐゴシック" pitchFamily="1" charset="0"/>
                <a:cs typeface="ＭＳ Ｐゴシック" pitchFamily="1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Arial Bold" pitchFamily="1" charset="0"/>
                <a:ea typeface="ＭＳ Ｐゴシック" pitchFamily="1" charset="0"/>
                <a:cs typeface="ＭＳ Ｐゴシック" pitchFamily="1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Arial Bold" pitchFamily="1" charset="0"/>
                <a:ea typeface="ＭＳ Ｐゴシック" pitchFamily="1" charset="0"/>
                <a:cs typeface="ＭＳ Ｐゴシック" pitchFamily="1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Arial Bold" pitchFamily="1" charset="0"/>
                <a:ea typeface="ＭＳ Ｐゴシック" pitchFamily="1" charset="0"/>
                <a:cs typeface="ＭＳ Ｐゴシック" pitchFamily="1" charset="0"/>
              </a:defRPr>
            </a:lvl9pPr>
          </a:lstStyle>
          <a:p>
            <a:endParaRPr lang="it-IT" b="1" dirty="0">
              <a:solidFill>
                <a:srgbClr val="008BC4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232803" y="63624"/>
            <a:ext cx="6759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it-IT" sz="3600" b="1" dirty="0">
                <a:solidFill>
                  <a:srgbClr val="C00000"/>
                </a:solidFill>
                <a:latin typeface="Calibri" charset="0"/>
              </a:rPr>
              <a:t>Il valore “aggiunto” prodotto dal </a:t>
            </a:r>
            <a:r>
              <a:rPr lang="it-IT" sz="3600" b="1" dirty="0">
                <a:solidFill>
                  <a:srgbClr val="C00000"/>
                </a:solidFill>
                <a:latin typeface="Calibri" charset="0"/>
              </a:rPr>
              <a:t>fundraising delle biblioteche</a:t>
            </a:r>
            <a:endParaRPr lang="it-IT" sz="3600" b="1" dirty="0">
              <a:solidFill>
                <a:srgbClr val="C00000"/>
              </a:solidFill>
              <a:latin typeface="Calibri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304144" y="1804497"/>
            <a:ext cx="981855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aumento della lettura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: iniziative nazionali e locali di </a:t>
            </a:r>
            <a:r>
              <a:rPr lang="it-IT" sz="2200" b="1" dirty="0">
                <a:latin typeface="Calibri" charset="0"/>
                <a:ea typeface="Calibri" charset="0"/>
                <a:cs typeface="Calibri" charset="0"/>
              </a:rPr>
              <a:t>invito alla lettura 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in particolare per bambini e ragazzi; istituzione di </a:t>
            </a:r>
            <a:r>
              <a:rPr lang="it-IT" sz="2200" b="1" dirty="0" err="1">
                <a:latin typeface="Calibri" charset="0"/>
                <a:ea typeface="Calibri" charset="0"/>
                <a:cs typeface="Calibri" charset="0"/>
              </a:rPr>
              <a:t>bibliopoint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sz="2200" dirty="0" err="1">
                <a:latin typeface="Calibri" charset="0"/>
                <a:ea typeface="Calibri" charset="0"/>
                <a:cs typeface="Calibri" charset="0"/>
              </a:rPr>
              <a:t>scolastic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 o di altro generei;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ura e restauro di </a:t>
            </a: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contenuti di valore </a:t>
            </a: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storico-artistico</a:t>
            </a:r>
            <a:r>
              <a:rPr lang="it-IT" sz="22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acquisizione di strumenti per la digitalizzazione di documenti; organizzazione di fondi librari attualmente non fruibili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iniziative dedicate a specifiche categorie di persone</a:t>
            </a:r>
            <a:r>
              <a:rPr lang="it-IT" sz="2200" b="1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cinema per persone gravemente disabili, produzione di libri con la comunicazione aumentativa per disabili; emeroteca digitale con testate internazionali per migranti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1503629" y="1196752"/>
            <a:ext cx="9164937" cy="0"/>
          </a:xfrm>
          <a:prstGeom prst="line">
            <a:avLst/>
          </a:prstGeom>
          <a:ln w="63500">
            <a:solidFill>
              <a:srgbClr val="FFCF2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347" y="274639"/>
            <a:ext cx="1257736" cy="12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944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513547" y="1515146"/>
            <a:ext cx="935550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nuovi </a:t>
            </a: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servizi bibliotecari: 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riapertura della biblioteca, istituzione di </a:t>
            </a:r>
            <a:r>
              <a:rPr lang="it-IT" sz="2200" dirty="0" err="1">
                <a:latin typeface="Calibri" charset="0"/>
                <a:ea typeface="Calibri" charset="0"/>
                <a:cs typeface="Calibri" charset="0"/>
              </a:rPr>
              <a:t>bibliopoint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 scolastici, dotazione di bibliobus per comuni sprovvisti di biblioteca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organizzazione di eventi culturali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: festival, incontri con gli scrittori, attività di tipo formativo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coinvolgimento della comunità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: consultazione dei cittadini per individuare gli obiettivi di sviluppo della biblioteca, istituzione di gruppi di volontari della biblioteca; accordi di collaborazione con associazioni culturali del territorio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;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it-IT" sz="2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miglioramento dei sistemi di governance</a:t>
            </a:r>
            <a:r>
              <a:rPr lang="it-IT" sz="2200" dirty="0">
                <a:latin typeface="Calibri" charset="0"/>
                <a:ea typeface="Calibri" charset="0"/>
                <a:cs typeface="Calibri" charset="0"/>
              </a:rPr>
              <a:t>: accordi biblioteca/comune, biblioteca/associazioni imprenditoriali per politiche culturali integrate sul territorio, creazione di gruppi misti bibliotecari/amministratori/dirigenti per la raccolta fondi.</a:t>
            </a:r>
          </a:p>
          <a:p>
            <a:pPr marL="342900" indent="-342900">
              <a:buFont typeface="Arial" charset="0"/>
              <a:buChar char="•"/>
            </a:pPr>
            <a:endParaRPr lang="it-IT" sz="22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232803" y="63624"/>
            <a:ext cx="6759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it-IT" sz="3600" b="1" dirty="0">
                <a:solidFill>
                  <a:srgbClr val="C00000"/>
                </a:solidFill>
                <a:latin typeface="Calibri" charset="0"/>
              </a:rPr>
              <a:t>Il valore “aggiunto” prodotto dal </a:t>
            </a:r>
            <a:r>
              <a:rPr lang="it-IT" sz="3600" b="1" dirty="0">
                <a:solidFill>
                  <a:srgbClr val="C00000"/>
                </a:solidFill>
                <a:latin typeface="Calibri" charset="0"/>
              </a:rPr>
              <a:t>fundraising delle biblioteche</a:t>
            </a:r>
            <a:endParaRPr lang="it-IT" sz="3600" b="1" dirty="0">
              <a:solidFill>
                <a:srgbClr val="C00000"/>
              </a:solidFill>
              <a:latin typeface="Calibri" charset="0"/>
            </a:endParaRPr>
          </a:p>
        </p:txBody>
      </p:sp>
      <p:cxnSp>
        <p:nvCxnSpPr>
          <p:cNvPr id="12" name="Connettore 1 11"/>
          <p:cNvCxnSpPr/>
          <p:nvPr/>
        </p:nvCxnSpPr>
        <p:spPr>
          <a:xfrm>
            <a:off x="1503629" y="1196752"/>
            <a:ext cx="9164937" cy="0"/>
          </a:xfrm>
          <a:prstGeom prst="line">
            <a:avLst/>
          </a:prstGeom>
          <a:ln w="63500">
            <a:solidFill>
              <a:srgbClr val="FFCF2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347" y="274639"/>
            <a:ext cx="1257736" cy="12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776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93" y="1725748"/>
            <a:ext cx="6146201" cy="260225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019" y="2775681"/>
            <a:ext cx="6289760" cy="3519357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3232803" y="63624"/>
            <a:ext cx="6759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it-IT" sz="3600" b="1" dirty="0">
                <a:solidFill>
                  <a:srgbClr val="C00000"/>
                </a:solidFill>
                <a:latin typeface="Calibri" charset="0"/>
              </a:rPr>
              <a:t>Il valore “aggiunto” prodotto </a:t>
            </a:r>
            <a:r>
              <a:rPr lang="it-IT" sz="3600" b="1" dirty="0" smtClean="0">
                <a:solidFill>
                  <a:srgbClr val="C00000"/>
                </a:solidFill>
                <a:latin typeface="Calibri" charset="0"/>
              </a:rPr>
              <a:t>grazie all’Art </a:t>
            </a:r>
            <a:r>
              <a:rPr lang="it-IT" sz="3600" b="1" dirty="0" err="1" smtClean="0">
                <a:solidFill>
                  <a:srgbClr val="C00000"/>
                </a:solidFill>
                <a:latin typeface="Calibri" charset="0"/>
              </a:rPr>
              <a:t>Bous</a:t>
            </a:r>
            <a:r>
              <a:rPr lang="it-IT" sz="3600" b="1" dirty="0" smtClean="0">
                <a:solidFill>
                  <a:srgbClr val="C00000"/>
                </a:solidFill>
                <a:latin typeface="Calibri" charset="0"/>
              </a:rPr>
              <a:t>. Il caso di Fano</a:t>
            </a:r>
            <a:endParaRPr lang="it-IT" sz="3600" b="1" dirty="0">
              <a:solidFill>
                <a:srgbClr val="C00000"/>
              </a:solidFill>
              <a:latin typeface="Calibri" charset="0"/>
            </a:endParaRPr>
          </a:p>
        </p:txBody>
      </p:sp>
      <p:cxnSp>
        <p:nvCxnSpPr>
          <p:cNvPr id="5" name="Connettore 1 4"/>
          <p:cNvCxnSpPr/>
          <p:nvPr/>
        </p:nvCxnSpPr>
        <p:spPr>
          <a:xfrm>
            <a:off x="2030225" y="1396403"/>
            <a:ext cx="9164937" cy="0"/>
          </a:xfrm>
          <a:prstGeom prst="line">
            <a:avLst/>
          </a:prstGeom>
          <a:ln w="63500">
            <a:solidFill>
              <a:srgbClr val="FFCF2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347" y="274639"/>
            <a:ext cx="1257736" cy="12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87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992314" y="692150"/>
            <a:ext cx="8135937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Le sfide 3: Radicamento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comunitario</a:t>
            </a:r>
          </a:p>
          <a:p>
            <a:pPr marL="0" lvl="1" algn="ctr"/>
            <a:endParaRPr lang="it-IT" sz="2200" dirty="0">
              <a:solidFill>
                <a:srgbClr val="191966"/>
              </a:solidFill>
              <a:latin typeface="Calibri" charset="0"/>
            </a:endParaRPr>
          </a:p>
          <a:p>
            <a:pPr marL="0" lvl="1"/>
            <a:r>
              <a:rPr lang="it-IT" sz="2200" b="1" dirty="0">
                <a:solidFill>
                  <a:srgbClr val="191966"/>
                </a:solidFill>
                <a:latin typeface="Calibri" charset="0"/>
              </a:rPr>
              <a:t>E’ quindi il recupero della identità civica e comunitaria che permetterà di aggregare attorno alla biblioteca un “quantum di azione sociale” necessario (insieme all’azione professionale) a dare vita ad un nuovo sistema di sostenibilità delle biblioteche</a:t>
            </a:r>
          </a:p>
          <a:p>
            <a:pPr marL="0" lvl="1"/>
            <a:endParaRPr lang="it-IT" sz="2200" b="1" dirty="0">
              <a:solidFill>
                <a:srgbClr val="191966"/>
              </a:solidFill>
              <a:latin typeface="Calibri" charset="0"/>
            </a:endParaRPr>
          </a:p>
          <a:p>
            <a:pPr marL="0" lvl="1"/>
            <a:r>
              <a:rPr lang="it-IT" sz="2200" b="1" dirty="0">
                <a:solidFill>
                  <a:srgbClr val="191966"/>
                </a:solidFill>
                <a:latin typeface="Calibri" charset="0"/>
              </a:rPr>
              <a:t>Un alleato, appunto, come fa intendere l’incontro di oggi</a:t>
            </a:r>
          </a:p>
          <a:p>
            <a:pPr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Fa crescere la fiducia nelle biblioteche;</a:t>
            </a:r>
          </a:p>
          <a:p>
            <a:pPr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Anima la biblioteca portando </a:t>
            </a:r>
            <a:r>
              <a:rPr lang="it-IT" sz="2200" dirty="0" err="1">
                <a:solidFill>
                  <a:srgbClr val="191966"/>
                </a:solidFill>
                <a:latin typeface="Calibri" charset="0"/>
              </a:rPr>
              <a:t>know</a:t>
            </a: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 </a:t>
            </a:r>
            <a:r>
              <a:rPr lang="it-IT" sz="2200" dirty="0" err="1">
                <a:solidFill>
                  <a:srgbClr val="191966"/>
                </a:solidFill>
                <a:latin typeface="Calibri" charset="0"/>
              </a:rPr>
              <a:t>how</a:t>
            </a: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, volontariato, passione e senso di appartenenza;</a:t>
            </a:r>
          </a:p>
          <a:p>
            <a:pPr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Si rende attivo nella raccolta fondi</a:t>
            </a:r>
          </a:p>
          <a:p>
            <a:pPr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Presidia la “</a:t>
            </a:r>
            <a:r>
              <a:rPr lang="it-IT" altLang="ja-JP" sz="2200" dirty="0" err="1">
                <a:solidFill>
                  <a:srgbClr val="191966"/>
                </a:solidFill>
                <a:latin typeface="Calibri" charset="0"/>
              </a:rPr>
              <a:t>ferialità</a:t>
            </a:r>
            <a:r>
              <a:rPr lang="it-IT" altLang="ja-JP" sz="2200" dirty="0">
                <a:solidFill>
                  <a:srgbClr val="191966"/>
                </a:solidFill>
                <a:latin typeface="Calibri" charset="0"/>
              </a:rPr>
              <a:t> della cultura</a:t>
            </a: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”</a:t>
            </a:r>
            <a:r>
              <a:rPr lang="it-IT" altLang="ja-JP" sz="2200" dirty="0">
                <a:solidFill>
                  <a:srgbClr val="191966"/>
                </a:solidFill>
                <a:latin typeface="Calibri" charset="0"/>
              </a:rPr>
              <a:t> (opposta alla festività che è legata ad eventi e settori specifici che sono propri dell</a:t>
            </a: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’</a:t>
            </a:r>
            <a:r>
              <a:rPr lang="it-IT" altLang="ja-JP" sz="2200" dirty="0">
                <a:solidFill>
                  <a:srgbClr val="191966"/>
                </a:solidFill>
                <a:latin typeface="Calibri" charset="0"/>
              </a:rPr>
              <a:t>arte e dello spettacolo)</a:t>
            </a:r>
            <a:endParaRPr lang="it-IT" sz="2200" dirty="0">
              <a:solidFill>
                <a:srgbClr val="191966"/>
              </a:solidFill>
              <a:latin typeface="Calibri" charset="0"/>
            </a:endParaRP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94012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992314" y="692150"/>
            <a:ext cx="8135937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Le sfide 3: Radicamento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comunitario</a:t>
            </a:r>
          </a:p>
          <a:p>
            <a:pPr marL="0" lvl="1" algn="ctr"/>
            <a:endParaRPr lang="it-IT" sz="2200" dirty="0">
              <a:solidFill>
                <a:srgbClr val="191966"/>
              </a:solidFill>
              <a:latin typeface="Calibri" charset="0"/>
            </a:endParaRPr>
          </a:p>
          <a:p>
            <a:pPr marL="0" lvl="1"/>
            <a:r>
              <a:rPr lang="it-IT" sz="2200" b="1" dirty="0">
                <a:solidFill>
                  <a:srgbClr val="191966"/>
                </a:solidFill>
                <a:latin typeface="Calibri" charset="0"/>
              </a:rPr>
              <a:t>Questa alleanza ha un effetto moltiplicatore fondamentale:</a:t>
            </a:r>
          </a:p>
          <a:p>
            <a:pPr marL="0" lvl="1"/>
            <a:endParaRPr lang="it-IT" sz="2200" b="1" dirty="0">
              <a:solidFill>
                <a:srgbClr val="191966"/>
              </a:solidFill>
              <a:latin typeface="Calibri" charset="0"/>
            </a:endParaRPr>
          </a:p>
          <a:p>
            <a:pPr marL="0" lvl="1"/>
            <a:r>
              <a:rPr lang="it-IT" sz="2200" b="1" dirty="0">
                <a:solidFill>
                  <a:srgbClr val="191966"/>
                </a:solidFill>
                <a:latin typeface="Calibri" charset="0"/>
              </a:rPr>
              <a:t>“la forza delle reti sociali”</a:t>
            </a:r>
          </a:p>
          <a:p>
            <a:pPr marL="0" lvl="1">
              <a:buFontTx/>
              <a:buChar char="-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Sensibilizzazione (condividere idee e aspirazioni)</a:t>
            </a:r>
          </a:p>
          <a:p>
            <a:pPr marL="0" lvl="1">
              <a:buFontTx/>
              <a:buChar char="-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Fiducia</a:t>
            </a:r>
          </a:p>
          <a:p>
            <a:pPr marL="0" lvl="1">
              <a:buFontTx/>
              <a:buChar char="-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Reciprocità</a:t>
            </a:r>
          </a:p>
          <a:p>
            <a:pPr marL="0" lvl="1">
              <a:buFontTx/>
              <a:buChar char="-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Azione sociale</a:t>
            </a:r>
          </a:p>
          <a:p>
            <a:pPr marL="0" lvl="1">
              <a:buFontTx/>
              <a:buChar char="-"/>
            </a:pPr>
            <a:endParaRPr lang="it-IT" sz="2200" b="1" dirty="0">
              <a:solidFill>
                <a:srgbClr val="191966"/>
              </a:solidFill>
              <a:latin typeface="Calibri" charset="0"/>
            </a:endParaRPr>
          </a:p>
          <a:p>
            <a:pPr marL="0" lvl="1"/>
            <a:r>
              <a:rPr lang="it-IT" sz="2200" b="1" dirty="0">
                <a:solidFill>
                  <a:srgbClr val="191966"/>
                </a:solidFill>
                <a:latin typeface="Calibri" charset="0"/>
              </a:rPr>
              <a:t>La forza materiale delle reti sociali </a:t>
            </a:r>
          </a:p>
          <a:p>
            <a:pPr marL="0" lvl="1"/>
            <a:endParaRPr lang="it-IT" sz="2200" dirty="0">
              <a:solidFill>
                <a:srgbClr val="191966"/>
              </a:solidFill>
              <a:latin typeface="Calibri" charset="0"/>
            </a:endParaRPr>
          </a:p>
          <a:p>
            <a:pPr marL="0" lvl="1"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1 milione di affezionati vuol dire 1 milione di reti sociali attivabili</a:t>
            </a:r>
          </a:p>
          <a:p>
            <a:pPr marL="0" lvl="1"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100 attivisti della biblioteca vogliono dire 100 reti sociali attivate</a:t>
            </a:r>
          </a:p>
          <a:p>
            <a:pPr marL="0" lvl="1">
              <a:buFont typeface="Arial" charset="0"/>
              <a:buChar char="•"/>
            </a:pPr>
            <a:r>
              <a:rPr lang="it-IT" sz="2200" dirty="0">
                <a:solidFill>
                  <a:srgbClr val="191966"/>
                </a:solidFill>
                <a:latin typeface="Calibri" charset="0"/>
              </a:rPr>
              <a:t>900 gruppi di lettura vogliono dire circa 22.000 persone/donatori</a:t>
            </a:r>
            <a:r>
              <a:rPr lang="it-IT" sz="2100" dirty="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 marL="0" lvl="1"/>
            <a:endParaRPr lang="it-IT" sz="21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1966914" y="2060575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5829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1315661" y="881065"/>
            <a:ext cx="964005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buClrTx/>
              <a:buFontTx/>
              <a:buNone/>
              <a:defRPr/>
            </a:pPr>
            <a:r>
              <a:rPr lang="it-IT" sz="4200" b="1" smtClean="0">
                <a:solidFill>
                  <a:srgbClr val="660066"/>
                </a:solidFill>
                <a:latin typeface="Calibri"/>
              </a:rPr>
              <a:t>Le sfide 3: Radicamento </a:t>
            </a:r>
            <a:r>
              <a:rPr lang="it-IT" sz="4200" b="1" dirty="0">
                <a:solidFill>
                  <a:srgbClr val="660066"/>
                </a:solidFill>
                <a:latin typeface="Calibri"/>
              </a:rPr>
              <a:t>comunitario: </a:t>
            </a:r>
          </a:p>
          <a:p>
            <a:pPr algn="ctr">
              <a:lnSpc>
                <a:spcPct val="90000"/>
              </a:lnSpc>
              <a:buClrTx/>
              <a:buFontTx/>
              <a:buNone/>
              <a:defRPr/>
            </a:pPr>
            <a:r>
              <a:rPr lang="it-IT" sz="4200" b="1" dirty="0">
                <a:solidFill>
                  <a:srgbClr val="660066"/>
                </a:solidFill>
                <a:latin typeface="Calibri"/>
              </a:rPr>
              <a:t>come funziona</a:t>
            </a:r>
            <a:endParaRPr lang="it-IT" sz="4200" b="1" dirty="0">
              <a:solidFill>
                <a:srgbClr val="660066"/>
              </a:solidFill>
              <a:latin typeface="Calibri"/>
            </a:endParaRPr>
          </a:p>
          <a:p>
            <a:pPr marL="0" lvl="1" algn="ctr">
              <a:defRPr/>
            </a:pPr>
            <a:endParaRPr lang="it-IT" sz="21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006601" y="2420938"/>
            <a:ext cx="1809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it-IT" i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2287588" y="2333625"/>
            <a:ext cx="7696200" cy="3657600"/>
          </a:xfrm>
          <a:prstGeom prst="ellipse">
            <a:avLst/>
          </a:prstGeom>
          <a:solidFill>
            <a:srgbClr val="FFFF99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charset="0"/>
            </a:endParaRPr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2630488" y="2638425"/>
            <a:ext cx="3276600" cy="2971800"/>
          </a:xfrm>
          <a:prstGeom prst="ellipse">
            <a:avLst/>
          </a:prstGeom>
          <a:solidFill>
            <a:srgbClr val="FF99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alibri" charset="0"/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2322513" y="3629026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b="1">
                <a:solidFill>
                  <a:srgbClr val="9D0A0E"/>
                </a:solidFill>
                <a:latin typeface="Calibri" charset="0"/>
              </a:rPr>
              <a:t>BIBLIOTECA</a:t>
            </a:r>
            <a:endParaRPr lang="it-IT">
              <a:latin typeface="Calibri" charset="0"/>
            </a:endParaRPr>
          </a:p>
        </p:txBody>
      </p:sp>
      <p:sp>
        <p:nvSpPr>
          <p:cNvPr id="52230" name="AutoShape 7"/>
          <p:cNvSpPr>
            <a:spLocks noChangeArrowheads="1"/>
          </p:cNvSpPr>
          <p:nvPr/>
        </p:nvSpPr>
        <p:spPr bwMode="auto">
          <a:xfrm>
            <a:off x="6135688" y="34766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1" name="AutoShape 8"/>
          <p:cNvSpPr>
            <a:spLocks noChangeArrowheads="1"/>
          </p:cNvSpPr>
          <p:nvPr/>
        </p:nvSpPr>
        <p:spPr bwMode="auto">
          <a:xfrm>
            <a:off x="6288088" y="41624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2" name="AutoShape 9"/>
          <p:cNvSpPr>
            <a:spLocks noChangeArrowheads="1"/>
          </p:cNvSpPr>
          <p:nvPr/>
        </p:nvSpPr>
        <p:spPr bwMode="auto">
          <a:xfrm>
            <a:off x="9107488" y="39338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3" name="AutoShape 10"/>
          <p:cNvSpPr>
            <a:spLocks noChangeArrowheads="1"/>
          </p:cNvSpPr>
          <p:nvPr/>
        </p:nvSpPr>
        <p:spPr bwMode="auto">
          <a:xfrm>
            <a:off x="7050088" y="37814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4" name="AutoShape 11"/>
          <p:cNvSpPr>
            <a:spLocks noChangeArrowheads="1"/>
          </p:cNvSpPr>
          <p:nvPr/>
        </p:nvSpPr>
        <p:spPr bwMode="auto">
          <a:xfrm>
            <a:off x="4052888" y="34385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5" name="AutoShape 12"/>
          <p:cNvSpPr>
            <a:spLocks noChangeArrowheads="1"/>
          </p:cNvSpPr>
          <p:nvPr/>
        </p:nvSpPr>
        <p:spPr bwMode="auto">
          <a:xfrm>
            <a:off x="7202488" y="45434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6" name="AutoShape 13"/>
          <p:cNvSpPr>
            <a:spLocks noChangeArrowheads="1"/>
          </p:cNvSpPr>
          <p:nvPr/>
        </p:nvSpPr>
        <p:spPr bwMode="auto">
          <a:xfrm>
            <a:off x="6288088" y="52292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7" name="AutoShape 14"/>
          <p:cNvSpPr>
            <a:spLocks noChangeArrowheads="1"/>
          </p:cNvSpPr>
          <p:nvPr/>
        </p:nvSpPr>
        <p:spPr bwMode="auto">
          <a:xfrm>
            <a:off x="4065588" y="39719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8" name="AutoShape 15"/>
          <p:cNvSpPr>
            <a:spLocks noChangeArrowheads="1"/>
          </p:cNvSpPr>
          <p:nvPr/>
        </p:nvSpPr>
        <p:spPr bwMode="auto">
          <a:xfrm>
            <a:off x="6135688" y="28670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39" name="AutoShape 16"/>
          <p:cNvSpPr>
            <a:spLocks noChangeArrowheads="1"/>
          </p:cNvSpPr>
          <p:nvPr/>
        </p:nvSpPr>
        <p:spPr bwMode="auto">
          <a:xfrm>
            <a:off x="7888288" y="53054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40" name="AutoShape 17"/>
          <p:cNvSpPr>
            <a:spLocks noChangeArrowheads="1"/>
          </p:cNvSpPr>
          <p:nvPr/>
        </p:nvSpPr>
        <p:spPr bwMode="auto">
          <a:xfrm>
            <a:off x="7888288" y="33242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41" name="AutoShape 18"/>
          <p:cNvSpPr>
            <a:spLocks noChangeArrowheads="1"/>
          </p:cNvSpPr>
          <p:nvPr/>
        </p:nvSpPr>
        <p:spPr bwMode="auto">
          <a:xfrm>
            <a:off x="4916488" y="30956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42" name="AutoShape 19"/>
          <p:cNvSpPr>
            <a:spLocks noChangeArrowheads="1"/>
          </p:cNvSpPr>
          <p:nvPr/>
        </p:nvSpPr>
        <p:spPr bwMode="auto">
          <a:xfrm>
            <a:off x="4878388" y="30575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43" name="Line 20"/>
          <p:cNvSpPr>
            <a:spLocks noChangeShapeType="1"/>
          </p:cNvSpPr>
          <p:nvPr/>
        </p:nvSpPr>
        <p:spPr bwMode="auto">
          <a:xfrm flipV="1">
            <a:off x="5145088" y="2943225"/>
            <a:ext cx="990600" cy="1524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4" name="Line 21"/>
          <p:cNvSpPr>
            <a:spLocks noChangeShapeType="1"/>
          </p:cNvSpPr>
          <p:nvPr/>
        </p:nvSpPr>
        <p:spPr bwMode="auto">
          <a:xfrm>
            <a:off x="6288088" y="2943225"/>
            <a:ext cx="1600200" cy="4572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5" name="Line 22"/>
          <p:cNvSpPr>
            <a:spLocks noChangeShapeType="1"/>
          </p:cNvSpPr>
          <p:nvPr/>
        </p:nvSpPr>
        <p:spPr bwMode="auto">
          <a:xfrm flipV="1">
            <a:off x="6364288" y="3476625"/>
            <a:ext cx="1524000" cy="762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6" name="Line 23"/>
          <p:cNvSpPr>
            <a:spLocks noChangeShapeType="1"/>
          </p:cNvSpPr>
          <p:nvPr/>
        </p:nvSpPr>
        <p:spPr bwMode="auto">
          <a:xfrm flipH="1" flipV="1">
            <a:off x="6288088" y="3095625"/>
            <a:ext cx="0" cy="4572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7" name="Line 24"/>
          <p:cNvSpPr>
            <a:spLocks noChangeShapeType="1"/>
          </p:cNvSpPr>
          <p:nvPr/>
        </p:nvSpPr>
        <p:spPr bwMode="auto">
          <a:xfrm flipH="1" flipV="1">
            <a:off x="5068888" y="3095625"/>
            <a:ext cx="1066800" cy="4572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8" name="Line 25"/>
          <p:cNvSpPr>
            <a:spLocks noChangeShapeType="1"/>
          </p:cNvSpPr>
          <p:nvPr/>
        </p:nvSpPr>
        <p:spPr bwMode="auto">
          <a:xfrm flipH="1" flipV="1">
            <a:off x="6364288" y="3629025"/>
            <a:ext cx="685800" cy="2286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49" name="Line 26"/>
          <p:cNvSpPr>
            <a:spLocks noChangeShapeType="1"/>
          </p:cNvSpPr>
          <p:nvPr/>
        </p:nvSpPr>
        <p:spPr bwMode="auto">
          <a:xfrm flipV="1">
            <a:off x="7278688" y="3476625"/>
            <a:ext cx="685800" cy="38100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0" name="AutoShape 27"/>
          <p:cNvSpPr>
            <a:spLocks noChangeArrowheads="1"/>
          </p:cNvSpPr>
          <p:nvPr/>
        </p:nvSpPr>
        <p:spPr bwMode="auto">
          <a:xfrm>
            <a:off x="4967288" y="48863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51" name="AutoShape 28"/>
          <p:cNvSpPr>
            <a:spLocks noChangeArrowheads="1"/>
          </p:cNvSpPr>
          <p:nvPr/>
        </p:nvSpPr>
        <p:spPr bwMode="auto">
          <a:xfrm>
            <a:off x="4916488" y="48482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52" name="Line 29"/>
          <p:cNvSpPr>
            <a:spLocks noChangeShapeType="1"/>
          </p:cNvSpPr>
          <p:nvPr/>
        </p:nvSpPr>
        <p:spPr bwMode="auto">
          <a:xfrm flipV="1">
            <a:off x="5221288" y="4391025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3" name="AutoShape 30"/>
          <p:cNvSpPr>
            <a:spLocks noChangeArrowheads="1"/>
          </p:cNvSpPr>
          <p:nvPr/>
        </p:nvSpPr>
        <p:spPr bwMode="auto">
          <a:xfrm>
            <a:off x="6237288" y="41370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54" name="Line 31"/>
          <p:cNvSpPr>
            <a:spLocks noChangeShapeType="1"/>
          </p:cNvSpPr>
          <p:nvPr/>
        </p:nvSpPr>
        <p:spPr bwMode="auto">
          <a:xfrm flipV="1">
            <a:off x="6516688" y="4086225"/>
            <a:ext cx="2667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5" name="Line 32"/>
          <p:cNvSpPr>
            <a:spLocks noChangeShapeType="1"/>
          </p:cNvSpPr>
          <p:nvPr/>
        </p:nvSpPr>
        <p:spPr bwMode="auto">
          <a:xfrm>
            <a:off x="6516688" y="4314825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6" name="Line 33"/>
          <p:cNvSpPr>
            <a:spLocks noChangeShapeType="1"/>
          </p:cNvSpPr>
          <p:nvPr/>
        </p:nvSpPr>
        <p:spPr bwMode="auto">
          <a:xfrm>
            <a:off x="6440488" y="439102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7" name="Line 34"/>
          <p:cNvSpPr>
            <a:spLocks noChangeShapeType="1"/>
          </p:cNvSpPr>
          <p:nvPr/>
        </p:nvSpPr>
        <p:spPr bwMode="auto">
          <a:xfrm flipV="1">
            <a:off x="6440488" y="4695825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8" name="Line 35"/>
          <p:cNvSpPr>
            <a:spLocks noChangeShapeType="1"/>
          </p:cNvSpPr>
          <p:nvPr/>
        </p:nvSpPr>
        <p:spPr bwMode="auto">
          <a:xfrm>
            <a:off x="7431088" y="4695825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59" name="Line 36"/>
          <p:cNvSpPr>
            <a:spLocks noChangeShapeType="1"/>
          </p:cNvSpPr>
          <p:nvPr/>
        </p:nvSpPr>
        <p:spPr bwMode="auto">
          <a:xfrm flipH="1">
            <a:off x="6440488" y="4010025"/>
            <a:ext cx="2667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0" name="Line 37"/>
          <p:cNvSpPr>
            <a:spLocks noChangeShapeType="1"/>
          </p:cNvSpPr>
          <p:nvPr/>
        </p:nvSpPr>
        <p:spPr bwMode="auto">
          <a:xfrm flipV="1">
            <a:off x="8116888" y="4086225"/>
            <a:ext cx="1066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1" name="Line 38"/>
          <p:cNvSpPr>
            <a:spLocks noChangeShapeType="1"/>
          </p:cNvSpPr>
          <p:nvPr/>
        </p:nvSpPr>
        <p:spPr bwMode="auto">
          <a:xfrm>
            <a:off x="6516688" y="5381625"/>
            <a:ext cx="1524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2" name="Line 39"/>
          <p:cNvSpPr>
            <a:spLocks noChangeShapeType="1"/>
          </p:cNvSpPr>
          <p:nvPr/>
        </p:nvSpPr>
        <p:spPr bwMode="auto">
          <a:xfrm flipV="1">
            <a:off x="7431088" y="4086225"/>
            <a:ext cx="1676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3" name="Line 40"/>
          <p:cNvSpPr>
            <a:spLocks noChangeShapeType="1"/>
          </p:cNvSpPr>
          <p:nvPr/>
        </p:nvSpPr>
        <p:spPr bwMode="auto">
          <a:xfrm flipH="1">
            <a:off x="3697288" y="3248025"/>
            <a:ext cx="1219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4" name="Line 41"/>
          <p:cNvSpPr>
            <a:spLocks noChangeShapeType="1"/>
          </p:cNvSpPr>
          <p:nvPr/>
        </p:nvSpPr>
        <p:spPr bwMode="auto">
          <a:xfrm flipH="1" flipV="1">
            <a:off x="3697288" y="4314825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2265" name="AutoShape 11"/>
          <p:cNvSpPr>
            <a:spLocks noChangeArrowheads="1"/>
          </p:cNvSpPr>
          <p:nvPr/>
        </p:nvSpPr>
        <p:spPr bwMode="auto">
          <a:xfrm>
            <a:off x="4899025" y="34004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66" name="AutoShape 11"/>
          <p:cNvSpPr>
            <a:spLocks noChangeArrowheads="1"/>
          </p:cNvSpPr>
          <p:nvPr/>
        </p:nvSpPr>
        <p:spPr bwMode="auto">
          <a:xfrm>
            <a:off x="5354638" y="42005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67" name="AutoShape 11"/>
          <p:cNvSpPr>
            <a:spLocks noChangeArrowheads="1"/>
          </p:cNvSpPr>
          <p:nvPr/>
        </p:nvSpPr>
        <p:spPr bwMode="auto">
          <a:xfrm>
            <a:off x="4992688" y="4467225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4538664" y="4162425"/>
            <a:ext cx="1698625" cy="1447800"/>
          </a:xfrm>
          <a:prstGeom prst="ellipse">
            <a:avLst/>
          </a:prstGeom>
          <a:solidFill>
            <a:schemeClr val="accent2">
              <a:lumMod val="75000"/>
              <a:alpha val="5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 dirty="0">
              <a:latin typeface="Calibri"/>
            </a:endParaRPr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4368800" y="2508251"/>
            <a:ext cx="1538288" cy="1273175"/>
          </a:xfrm>
          <a:prstGeom prst="ellipse">
            <a:avLst/>
          </a:prstGeom>
          <a:solidFill>
            <a:schemeClr val="accent5">
              <a:lumMod val="75000"/>
              <a:alpha val="43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it-IT" dirty="0">
              <a:latin typeface="Calibri"/>
            </a:endParaRPr>
          </a:p>
        </p:txBody>
      </p:sp>
      <p:sp>
        <p:nvSpPr>
          <p:cNvPr id="52270" name="AutoShape 14"/>
          <p:cNvSpPr>
            <a:spLocks noChangeArrowheads="1"/>
          </p:cNvSpPr>
          <p:nvPr/>
        </p:nvSpPr>
        <p:spPr bwMode="auto">
          <a:xfrm>
            <a:off x="5468938" y="2717800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71" name="AutoShape 14"/>
          <p:cNvSpPr>
            <a:spLocks noChangeArrowheads="1"/>
          </p:cNvSpPr>
          <p:nvPr/>
        </p:nvSpPr>
        <p:spPr bwMode="auto">
          <a:xfrm>
            <a:off x="5127625" y="2528888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72" name="AutoShape 14"/>
          <p:cNvSpPr>
            <a:spLocks noChangeArrowheads="1"/>
          </p:cNvSpPr>
          <p:nvPr/>
        </p:nvSpPr>
        <p:spPr bwMode="auto">
          <a:xfrm>
            <a:off x="5343525" y="5233988"/>
            <a:ext cx="228600" cy="228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2273" name="Text Box 5"/>
          <p:cNvSpPr txBox="1">
            <a:spLocks noChangeArrowheads="1"/>
          </p:cNvSpPr>
          <p:nvPr/>
        </p:nvSpPr>
        <p:spPr bwMode="auto">
          <a:xfrm>
            <a:off x="3379788" y="6013450"/>
            <a:ext cx="3454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b="1">
                <a:solidFill>
                  <a:srgbClr val="008000"/>
                </a:solidFill>
                <a:latin typeface="Calibri" charset="0"/>
              </a:rPr>
              <a:t>GRUPPO DI LETTURA</a:t>
            </a:r>
            <a:endParaRPr lang="it-IT">
              <a:solidFill>
                <a:srgbClr val="008000"/>
              </a:solidFill>
              <a:latin typeface="Calibri" charset="0"/>
            </a:endParaRPr>
          </a:p>
        </p:txBody>
      </p:sp>
      <p:sp>
        <p:nvSpPr>
          <p:cNvPr id="52274" name="Text Box 5"/>
          <p:cNvSpPr txBox="1">
            <a:spLocks noChangeArrowheads="1"/>
          </p:cNvSpPr>
          <p:nvPr/>
        </p:nvSpPr>
        <p:spPr bwMode="auto">
          <a:xfrm>
            <a:off x="3641726" y="1776414"/>
            <a:ext cx="4029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b="1">
                <a:solidFill>
                  <a:srgbClr val="000090"/>
                </a:solidFill>
                <a:latin typeface="Calibri" charset="0"/>
              </a:rPr>
              <a:t>GRUPPO ANIMAZIONE BAMBINI</a:t>
            </a:r>
            <a:endParaRPr lang="it-IT">
              <a:solidFill>
                <a:srgbClr val="000090"/>
              </a:solidFill>
              <a:latin typeface="Calibri" charset="0"/>
            </a:endParaRPr>
          </a:p>
        </p:txBody>
      </p:sp>
      <p:cxnSp>
        <p:nvCxnSpPr>
          <p:cNvPr id="52" name="Connettore 2 51"/>
          <p:cNvCxnSpPr>
            <a:cxnSpLocks noChangeShapeType="1"/>
            <a:endCxn id="46" idx="7"/>
          </p:cNvCxnSpPr>
          <p:nvPr/>
        </p:nvCxnSpPr>
        <p:spPr bwMode="auto">
          <a:xfrm flipH="1">
            <a:off x="5681664" y="2146301"/>
            <a:ext cx="606425" cy="5492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Connettore 2 52"/>
          <p:cNvCxnSpPr>
            <a:cxnSpLocks noChangeShapeType="1"/>
          </p:cNvCxnSpPr>
          <p:nvPr/>
        </p:nvCxnSpPr>
        <p:spPr bwMode="auto">
          <a:xfrm flipV="1">
            <a:off x="4878388" y="5381626"/>
            <a:ext cx="317500" cy="63182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xfrm>
            <a:off x="2185988" y="6515101"/>
            <a:ext cx="56388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/>
              <a:t>Il fundraising per le biblioteche – </a:t>
            </a:r>
            <a:r>
              <a:rPr lang="it-IT" dirty="0" smtClean="0"/>
              <a:t>Torino 6-7 ottobre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10028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 txBox="1">
            <a:spLocks/>
          </p:cNvSpPr>
          <p:nvPr/>
        </p:nvSpPr>
        <p:spPr>
          <a:xfrm>
            <a:off x="1479960" y="228995"/>
            <a:ext cx="92320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 sostenitori sono più vicini di quello che si </a:t>
            </a:r>
            <a:r>
              <a:rPr lang="it-IT" sz="32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pensa (Sistema bibliotecario </a:t>
            </a:r>
            <a:r>
              <a:rPr lang="it-IT" sz="3200" b="1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 Vibo V.</a:t>
            </a:r>
            <a:endParaRPr lang="it-IT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1638300" y="1417639"/>
            <a:ext cx="8915400" cy="4708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847FBE3D-59CB-A340-912F-C184A26B7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029D-9C3C-5548-8E16-7887E4BF3998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3A77AD32-B19B-2646-A5BD-7DC4668DA3B5}"/>
              </a:ext>
            </a:extLst>
          </p:cNvPr>
          <p:cNvSpPr txBox="1"/>
          <p:nvPr/>
        </p:nvSpPr>
        <p:spPr>
          <a:xfrm>
            <a:off x="4304115" y="1700355"/>
            <a:ext cx="674488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Progetto: </a:t>
            </a: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sostegno generale alla biblioteca. Dotazione di un bibliobus per garantire il servizio nei centri minori.</a:t>
            </a:r>
            <a:endParaRPr lang="it-IT" sz="2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Quando: 2017-2018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Tipo di campagna: donazioni sottoscrivendo la </a:t>
            </a:r>
            <a:r>
              <a:rPr lang="it-IT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bibliocard</a:t>
            </a: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 donazione minima di 10 euro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Obiettivo iniziale: “</a:t>
            </a: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vediamo come va</a:t>
            </a:r>
            <a:r>
              <a:rPr lang="mr-I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…</a:t>
            </a: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Ma almeno 2000 €)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Risultato ad oggi: più di </a:t>
            </a: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14.000 euro </a:t>
            </a:r>
            <a:r>
              <a:rPr lang="it-IT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raccolti da </a:t>
            </a:r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più di 800 donatori. Tasso di fidelizzazione 2017-18: 80%</a:t>
            </a:r>
            <a:endParaRPr lang="it-IT" sz="2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spcAft>
                <a:spcPts val="600"/>
              </a:spcAft>
              <a:buFontTx/>
              <a:buChar char="-"/>
            </a:pPr>
            <a:endParaRPr lang="it-IT" sz="2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2" name="Picture 2" descr="a bibliocard del Sistema Bibliotecario Vibonese: diario di unâesperienza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7343" y="1440189"/>
            <a:ext cx="2926772" cy="464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11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 txBox="1">
            <a:spLocks/>
          </p:cNvSpPr>
          <p:nvPr/>
        </p:nvSpPr>
        <p:spPr>
          <a:xfrm>
            <a:off x="598094" y="2149474"/>
            <a:ext cx="3951617" cy="4708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847FBE3D-59CB-A340-912F-C184A26B7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029D-9C3C-5548-8E16-7887E4BF3998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6146" name="Picture 2" descr="http://www.sbvibonese.vv.it/images/VolantinoBibliocar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05521" y="741682"/>
            <a:ext cx="5088381" cy="60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sbvibonese.vv.it/images/VolantinoBibliocard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54"/>
          <a:stretch/>
        </p:blipFill>
        <p:spPr bwMode="auto">
          <a:xfrm>
            <a:off x="598094" y="923415"/>
            <a:ext cx="5196854" cy="98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598094" y="2146042"/>
            <a:ext cx="43362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/>
              <a:t>E inoltre:</a:t>
            </a:r>
          </a:p>
          <a:p>
            <a:r>
              <a:rPr lang="it-IT" sz="2200" b="1" dirty="0" smtClean="0"/>
              <a:t>Sponsor per il festival Leggere e Scrivere di V</a:t>
            </a:r>
            <a:r>
              <a:rPr lang="it-IT" sz="2200" b="1" dirty="0"/>
              <a:t>i</a:t>
            </a:r>
            <a:r>
              <a:rPr lang="it-IT" sz="2200" b="1" dirty="0" smtClean="0"/>
              <a:t>bo Valentia</a:t>
            </a:r>
          </a:p>
          <a:p>
            <a:endParaRPr lang="it-IT" sz="2200" b="1" dirty="0"/>
          </a:p>
        </p:txBody>
      </p:sp>
      <p:pic>
        <p:nvPicPr>
          <p:cNvPr id="1026" name="Picture 2" descr="estival Leggere &amp; Scrive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94" y="3275880"/>
            <a:ext cx="4492958" cy="245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678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38687" y="1772817"/>
            <a:ext cx="4669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it-IT" b="1" dirty="0">
              <a:solidFill>
                <a:srgbClr val="FF660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it-IT" b="1" dirty="0">
                <a:solidFill>
                  <a:srgbClr val="000090"/>
                </a:solidFill>
                <a:latin typeface="Calibri"/>
                <a:cs typeface="Calibri"/>
              </a:rPr>
              <a:t>AIUTA A </a:t>
            </a:r>
            <a:r>
              <a:rPr lang="it-IT" b="1" dirty="0">
                <a:solidFill>
                  <a:srgbClr val="000090"/>
                </a:solidFill>
                <a:latin typeface="Calibri"/>
                <a:cs typeface="Calibri"/>
              </a:rPr>
              <a:t>RICONOSCERE </a:t>
            </a:r>
            <a:r>
              <a:rPr lang="it-IT" b="1" dirty="0">
                <a:solidFill>
                  <a:srgbClr val="000090"/>
                </a:solidFill>
                <a:latin typeface="Calibri"/>
                <a:cs typeface="Calibri"/>
              </a:rPr>
              <a:t>IL DONATORE E A DARGLI UNO STATUS</a:t>
            </a:r>
          </a:p>
          <a:p>
            <a:pPr marL="342900" indent="-342900">
              <a:buFont typeface="Arial"/>
              <a:buChar char="•"/>
              <a:defRPr/>
            </a:pPr>
            <a:endParaRPr lang="it-IT" b="1" dirty="0">
              <a:solidFill>
                <a:srgbClr val="00009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it-IT" b="1" dirty="0">
                <a:solidFill>
                  <a:srgbClr val="000090"/>
                </a:solidFill>
                <a:latin typeface="Calibri"/>
                <a:cs typeface="Calibri"/>
              </a:rPr>
              <a:t>FAVORISCE LA CONSUETUDINE A DONARE</a:t>
            </a:r>
          </a:p>
          <a:p>
            <a:pPr marL="342900" indent="-342900">
              <a:buFont typeface="Arial"/>
              <a:buChar char="•"/>
              <a:defRPr/>
            </a:pPr>
            <a:endParaRPr lang="it-IT" b="1" dirty="0">
              <a:solidFill>
                <a:srgbClr val="00009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it-IT" b="1" dirty="0">
                <a:solidFill>
                  <a:srgbClr val="000090"/>
                </a:solidFill>
                <a:latin typeface="Calibri"/>
                <a:cs typeface="Calibri"/>
              </a:rPr>
              <a:t>MECCANISMO SIMILE AL SOCIO</a:t>
            </a:r>
          </a:p>
        </p:txBody>
      </p:sp>
      <p:pic>
        <p:nvPicPr>
          <p:cNvPr id="152578" name="Immagine 4" descr="Senza titol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5"/>
          <a:stretch>
            <a:fillRect/>
          </a:stretch>
        </p:blipFill>
        <p:spPr bwMode="auto">
          <a:xfrm>
            <a:off x="6600825" y="1483420"/>
            <a:ext cx="3576638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79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3716338"/>
            <a:ext cx="3600450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0" name="Text Box 1"/>
          <p:cNvSpPr txBox="1">
            <a:spLocks noChangeArrowheads="1"/>
          </p:cNvSpPr>
          <p:nvPr/>
        </p:nvSpPr>
        <p:spPr bwMode="auto">
          <a:xfrm>
            <a:off x="2209800" y="476251"/>
            <a:ext cx="813435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90000"/>
              </a:lnSpc>
              <a:buClrTx/>
              <a:buFontTx/>
              <a:buNone/>
            </a:pP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La </a:t>
            </a:r>
            <a:r>
              <a:rPr lang="it-IT" sz="4200" b="1" dirty="0" err="1">
                <a:solidFill>
                  <a:srgbClr val="660066"/>
                </a:solidFill>
                <a:latin typeface="Calibri" charset="0"/>
              </a:rPr>
              <a:t>membership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 come </a:t>
            </a:r>
            <a:r>
              <a:rPr lang="it-IT" sz="4200" b="1" dirty="0">
                <a:solidFill>
                  <a:srgbClr val="660066"/>
                </a:solidFill>
                <a:latin typeface="Calibri" charset="0"/>
              </a:rPr>
              <a:t>strumento di </a:t>
            </a:r>
            <a:r>
              <a:rPr lang="it-IT" sz="4200" b="1" dirty="0" smtClean="0">
                <a:solidFill>
                  <a:srgbClr val="660066"/>
                </a:solidFill>
                <a:latin typeface="Calibri" charset="0"/>
              </a:rPr>
              <a:t>sostegno da parte </a:t>
            </a:r>
            <a:r>
              <a:rPr lang="it-IT" sz="4200" b="1" smtClean="0">
                <a:solidFill>
                  <a:srgbClr val="660066"/>
                </a:solidFill>
                <a:latin typeface="Calibri" charset="0"/>
              </a:rPr>
              <a:t>della comunità</a:t>
            </a:r>
            <a:endParaRPr lang="it-IT" sz="4200" b="1" dirty="0">
              <a:solidFill>
                <a:srgbClr val="660066"/>
              </a:solidFill>
              <a:latin typeface="Calibri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38687" y="4363154"/>
            <a:ext cx="52290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Da 5 a 10 euro, 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Una base stabile di donatori</a:t>
            </a:r>
          </a:p>
          <a:p>
            <a:r>
              <a:rPr lang="it-IT" sz="2400" b="1" dirty="0" smtClean="0">
                <a:solidFill>
                  <a:srgbClr val="FF0000"/>
                </a:solidFill>
              </a:rPr>
              <a:t>Entrate annue tra 15.000 e 20.000 euro 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po 107"/>
          <p:cNvGrpSpPr/>
          <p:nvPr/>
        </p:nvGrpSpPr>
        <p:grpSpPr>
          <a:xfrm>
            <a:off x="654563" y="353117"/>
            <a:ext cx="5839386" cy="6617309"/>
            <a:chOff x="1000195" y="932347"/>
            <a:chExt cx="5396813" cy="6516161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6827" l="1333" r="93524">
                          <a14:foregroundMark x1="7143" y1="21698" x2="7143" y2="21698"/>
                          <a14:foregroundMark x1="34952" y1="6346" x2="34952" y2="6346"/>
                          <a14:foregroundMark x1="2857" y1="20926" x2="2857" y2="20926"/>
                          <a14:foregroundMark x1="71143" y1="85592" x2="71143" y2="85592"/>
                          <a14:foregroundMark x1="71048" y1="93225" x2="71048" y2="93225"/>
                          <a14:foregroundMark x1="71619" y1="96827" x2="71619" y2="96827"/>
                          <a14:foregroundMark x1="21810" y1="62607" x2="21810" y2="62607"/>
                          <a14:foregroundMark x1="14571" y1="59348" x2="14571" y2="59348"/>
                          <a14:foregroundMark x1="93714" y1="61407" x2="93714" y2="61407"/>
                          <a14:foregroundMark x1="39714" y1="1715" x2="39714" y2="17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247034">
              <a:off x="1000195" y="932347"/>
              <a:ext cx="5242368" cy="6516161"/>
            </a:xfrm>
            <a:prstGeom prst="rect">
              <a:avLst/>
            </a:prstGeom>
          </p:spPr>
        </p:pic>
        <p:grpSp>
          <p:nvGrpSpPr>
            <p:cNvPr id="107" name="Gruppo 106"/>
            <p:cNvGrpSpPr/>
            <p:nvPr/>
          </p:nvGrpSpPr>
          <p:grpSpPr>
            <a:xfrm>
              <a:off x="1163059" y="1283911"/>
              <a:ext cx="5233949" cy="5414361"/>
              <a:chOff x="1163059" y="1283911"/>
              <a:chExt cx="5233949" cy="5414361"/>
            </a:xfrm>
          </p:grpSpPr>
          <p:pic>
            <p:nvPicPr>
              <p:cNvPr id="144" name="Immagine 14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99943" y="3161961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5" name="Immagine 14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14822" y="3098575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1" name="Immagine 14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1785" y="3054858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2" name="Immagine 14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34614" y="3186439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3" name="Immagine 14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97235" y="3104928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72" name="Immagine 71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3811574" y="4176675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14" name="Immagine 13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1163059" y="2116395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5" name="Immagine 1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336582" y="1884554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6" name="Immagine 1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811353" y="2194466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7" name="Immagine 1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290732" y="3294346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8" name="Immagine 1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46376" y="2976213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9" name="Immagine 18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616958" y="2685840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0" name="Immagine 19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51928" y="3671001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1" name="Immagine 2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00763" y="3831567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2" name="Immagine 2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41357" y="3693908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3" name="Immagine 2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4087668" y="4212285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4" name="Immagine 23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4883298" y="3926039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5" name="Immagine 2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663702" y="4116473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6" name="Immagine 2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085457" y="5328819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7" name="Immagine 2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85512" y="3845312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29" name="Immagine 28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105395" y="4958426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33" name="Immagine 3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830570" y="2349374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6" name="Immagine 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83996" y="2523017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7" name="Immagine 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207374" y="2662710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66" name="Immagine 65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2025858" y="5191116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68" name="Immagine 67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4136357" y="4246845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69" name="Immagine 68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5428861" y="4214702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73" name="Immagine 7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132468" y="5050666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74" name="Immagine 73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027358" y="4999052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75" name="Immagine 7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248286" y="3809728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76" name="Immagine 7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71931" y="3681181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77" name="Immagine 7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78349" y="3919593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78" name="Immagine 7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24329" y="3859054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79" name="Immagine 78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117820" y="3802664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0" name="Immagine 79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98419" y="4035965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64" name="Immagine 63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3424276" y="3760673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65" name="Immagine 64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3420220" y="3928832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71" name="Immagine 70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3297102" y="3804878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81" name="Immagine 8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961110" y="426683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2" name="Immagine 8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4113510" y="441923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3" name="Immagine 8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984914" y="4389040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4" name="Immagine 83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4089612" y="420981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67" name="Immagine 66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3976993" y="4062827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70" name="Immagine 69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5474">
                <a:off x="4055031" y="4294878"/>
                <a:ext cx="576188" cy="516652"/>
              </a:xfrm>
              <a:prstGeom prst="rect">
                <a:avLst/>
              </a:prstGeom>
            </p:spPr>
          </p:pic>
          <p:pic>
            <p:nvPicPr>
              <p:cNvPr id="85" name="Immagine 8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056690" y="4024582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6" name="Immagine 8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873780" y="4317188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7" name="Immagine 8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469261" y="417544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8" name="Immagine 8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246449" y="5372803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89" name="Immagine 88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468742" y="3278259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0" name="Immagine 89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522381" y="2919603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1" name="Immagine 9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632581" y="2852202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2" name="Immagine 9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236709" y="3081517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3" name="Immagine 9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275529" y="2795941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4" name="Immagine 93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380083" y="2724259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5" name="Immagine 9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409204" y="2836914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6" name="Immagine 9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698246" y="2808788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7" name="Immagine 9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871752" y="2502295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8" name="Immagine 9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006304" y="2594258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99" name="Immagine 98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019986" y="241548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100" name="Immagine 99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1345245" y="2222752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101" name="Immagine 10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1527391" y="2172036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102" name="Immagine 10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1524147" y="2358271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103" name="Immagine 10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1321123" y="2402751"/>
                <a:ext cx="445923" cy="399847"/>
              </a:xfrm>
              <a:prstGeom prst="rect">
                <a:avLst/>
              </a:prstGeom>
            </p:spPr>
          </p:pic>
          <p:pic>
            <p:nvPicPr>
              <p:cNvPr id="104" name="Immagine 103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11124">
                <a:off x="1730445" y="1748519"/>
                <a:ext cx="658950" cy="590862"/>
              </a:xfrm>
              <a:prstGeom prst="rect">
                <a:avLst/>
              </a:prstGeom>
            </p:spPr>
          </p:pic>
          <p:pic>
            <p:nvPicPr>
              <p:cNvPr id="105" name="Immagine 104"/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90000" l="9730" r="10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26156">
                <a:off x="5222503" y="4000024"/>
                <a:ext cx="675797" cy="605968"/>
              </a:xfrm>
              <a:prstGeom prst="rect">
                <a:avLst/>
              </a:prstGeom>
            </p:spPr>
          </p:pic>
          <p:pic>
            <p:nvPicPr>
              <p:cNvPr id="11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3630" y="310193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0896" y="298973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7766" y="311890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3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1892" y="2942493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4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454" y="2361040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5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7074" y="2706893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5880" y="2411833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5349" y="4105827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5893" y="622230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9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7045" y="2056146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5360" y="415165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5111" y="200069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5840" y="314634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3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4132" y="4056237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4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7508" y="411789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2345" y="495903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5477" y="317463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5862" y="447269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5509" y="328688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9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4026" y="452043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23434" y="4212296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7007" y="402687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0699" y="428655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8792" y="211517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4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8262" y="462509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5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1661" y="2495960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30943" y="440973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0662" y="477749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Immagine 13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13021" y="2902458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39" name="Immagine 13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53698" y="3005791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0" name="Immagine 13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65421" y="3054858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4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4745" y="511143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1574" y="2701814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1286" y="2705280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9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2871" y="2305070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915" y="1485734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9402" y="151879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9266" y="187052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3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9768" y="1939684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4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5386" y="183843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5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3709" y="3338420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7652" y="4560051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1747" y="568998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0091" y="5395926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9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4768" y="5883407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8264" y="594622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2009" y="4249045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8062" y="4493066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3" name="Immagine 162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3618099" y="3982016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65" name="Immagine 16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5124989" y="5449882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66" name="Immagine 165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975853" y="3271761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67" name="Immagine 16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0" b="90000" l="973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62402">
                <a:off x="2430712" y="2803583"/>
                <a:ext cx="551439" cy="494460"/>
              </a:xfrm>
              <a:prstGeom prst="rect">
                <a:avLst/>
              </a:prstGeom>
            </p:spPr>
          </p:pic>
          <p:pic>
            <p:nvPicPr>
              <p:cNvPr id="16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4663" y="517897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9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7063" y="5331372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0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255399" y="5338609"/>
                <a:ext cx="131213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1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7063" y="5183204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2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8630" y="472117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4" name="Immagine 17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97896" y="1857899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75" name="Immagine 17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90454" y="1885686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76" name="Immagine 17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59258" y="2714505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77" name="Immagine 17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52946" y="4310835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78" name="Immagine 17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20854" y="4426543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79" name="Immagine 17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69931" y="2911401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80" name="Immagine 17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56676" y="2026465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81" name="Immagine 18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1658" y="2866905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82" name="Immagine 18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16963" y="1283911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83" name="Immagine 18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73629" y="1985950"/>
                <a:ext cx="296761" cy="415522"/>
              </a:xfrm>
              <a:prstGeom prst="rect">
                <a:avLst/>
              </a:prstGeom>
            </p:spPr>
          </p:pic>
          <p:pic>
            <p:nvPicPr>
              <p:cNvPr id="184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8062" y="6480558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5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9602" y="6306296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6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8766" y="249922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7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4203" y="6318509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8" name="Picture 6" descr="mmagine correlata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02217" y="1446094"/>
                <a:ext cx="136346" cy="2177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93" name="Picture 6" descr="mmagine correlata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70" y="3703988"/>
            <a:ext cx="105703" cy="16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po 1"/>
          <p:cNvGrpSpPr/>
          <p:nvPr/>
        </p:nvGrpSpPr>
        <p:grpSpPr>
          <a:xfrm>
            <a:off x="4014007" y="390212"/>
            <a:ext cx="4352723" cy="1928577"/>
            <a:chOff x="3978798" y="5532300"/>
            <a:chExt cx="3018084" cy="1129058"/>
          </a:xfrm>
        </p:grpSpPr>
        <p:pic>
          <p:nvPicPr>
            <p:cNvPr id="56" name="Immagine 55"/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0000" l="973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7783">
              <a:off x="3985222" y="5826350"/>
              <a:ext cx="293986" cy="263609"/>
            </a:xfrm>
            <a:prstGeom prst="rect">
              <a:avLst/>
            </a:prstGeom>
          </p:spPr>
        </p:pic>
        <p:pic>
          <p:nvPicPr>
            <p:cNvPr id="57" name="Immagine 56"/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0000" l="9730" r="10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97643">
              <a:off x="3978798" y="5532300"/>
              <a:ext cx="296751" cy="266088"/>
            </a:xfrm>
            <a:prstGeom prst="rect">
              <a:avLst/>
            </a:prstGeom>
          </p:spPr>
        </p:pic>
        <p:sp>
          <p:nvSpPr>
            <p:cNvPr id="59" name="CasellaDiTesto 58"/>
            <p:cNvSpPr txBox="1"/>
            <p:nvPr/>
          </p:nvSpPr>
          <p:spPr>
            <a:xfrm>
              <a:off x="4244026" y="5900700"/>
              <a:ext cx="2752856" cy="1300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Programma </a:t>
              </a:r>
              <a:r>
                <a:rPr lang="it-IT" sz="1000" dirty="0" err="1">
                  <a:latin typeface="Arial Hebrew" charset="-79"/>
                  <a:ea typeface="Arial Hebrew" charset="-79"/>
                  <a:cs typeface="Arial Hebrew" charset="-79"/>
                </a:rPr>
                <a:t>Biblio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 </a:t>
              </a:r>
              <a:r>
                <a:rPr lang="it-IT" sz="1000" dirty="0" err="1">
                  <a:latin typeface="Arial Hebrew" charset="-79"/>
                  <a:ea typeface="Arial Hebrew" charset="-79"/>
                  <a:cs typeface="Arial Hebrew" charset="-79"/>
                </a:rPr>
                <a:t>Raising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 2015-18 (con CEPELL-</a:t>
              </a:r>
              <a:r>
                <a:rPr lang="it-IT" sz="1000" dirty="0" err="1">
                  <a:latin typeface="Arial Hebrew" charset="-79"/>
                  <a:ea typeface="Arial Hebrew" charset="-79"/>
                  <a:cs typeface="Arial Hebrew" charset="-79"/>
                </a:rPr>
                <a:t>MiBAC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 e ANCI)</a:t>
              </a:r>
              <a:endParaRPr lang="it-IT" sz="1000" dirty="0">
                <a:latin typeface="Arial Hebrew" charset="-79"/>
                <a:ea typeface="Arial Hebrew" charset="-79"/>
                <a:cs typeface="Arial Hebrew" charset="-79"/>
              </a:endParaRPr>
            </a:p>
          </p:txBody>
        </p:sp>
        <p:sp>
          <p:nvSpPr>
            <p:cNvPr id="60" name="CasellaDiTesto 59"/>
            <p:cNvSpPr txBox="1"/>
            <p:nvPr/>
          </p:nvSpPr>
          <p:spPr>
            <a:xfrm>
              <a:off x="4253546" y="5605295"/>
              <a:ext cx="2172426" cy="130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Programma Art </a:t>
              </a:r>
              <a:r>
                <a:rPr lang="it-IT" sz="1000" dirty="0" err="1">
                  <a:latin typeface="Arial Hebrew" charset="-79"/>
                  <a:ea typeface="Arial Hebrew" charset="-79"/>
                  <a:cs typeface="Arial Hebrew" charset="-79"/>
                </a:rPr>
                <a:t>Raising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 (con Ales Spa e </a:t>
              </a:r>
              <a:r>
                <a:rPr lang="it-IT" sz="1000" dirty="0" err="1">
                  <a:latin typeface="Arial Hebrew" charset="-79"/>
                  <a:ea typeface="Arial Hebrew" charset="-79"/>
                  <a:cs typeface="Arial Hebrew" charset="-79"/>
                </a:rPr>
                <a:t>MiBAC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)</a:t>
              </a:r>
              <a:endParaRPr lang="it-IT" sz="1000" dirty="0">
                <a:latin typeface="Arial Hebrew" charset="-79"/>
                <a:ea typeface="Arial Hebrew" charset="-79"/>
                <a:cs typeface="Arial Hebrew" charset="-79"/>
              </a:endParaRPr>
            </a:p>
          </p:txBody>
        </p:sp>
        <p:pic>
          <p:nvPicPr>
            <p:cNvPr id="195" name="Immagine 194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1628" y="6090869"/>
              <a:ext cx="219182" cy="306896"/>
            </a:xfrm>
            <a:prstGeom prst="rect">
              <a:avLst/>
            </a:prstGeom>
          </p:spPr>
        </p:pic>
        <p:sp>
          <p:nvSpPr>
            <p:cNvPr id="196" name="CasellaDiTesto 195"/>
            <p:cNvSpPr txBox="1"/>
            <p:nvPr/>
          </p:nvSpPr>
          <p:spPr>
            <a:xfrm>
              <a:off x="4241213" y="6453165"/>
              <a:ext cx="1448930" cy="130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Corsi </a:t>
              </a:r>
              <a:r>
                <a:rPr lang="it-IT" sz="1000">
                  <a:latin typeface="Arial Hebrew" charset="-79"/>
                  <a:ea typeface="Arial Hebrew" charset="-79"/>
                  <a:cs typeface="Arial Hebrew" charset="-79"/>
                </a:rPr>
                <a:t>di formazione (2008-19)</a:t>
              </a:r>
              <a:endParaRPr lang="it-IT" sz="1000" dirty="0">
                <a:latin typeface="Arial Hebrew" charset="-79"/>
                <a:ea typeface="Arial Hebrew" charset="-79"/>
                <a:cs typeface="Arial Hebrew" charset="-79"/>
              </a:endParaRPr>
            </a:p>
          </p:txBody>
        </p:sp>
        <p:sp>
          <p:nvSpPr>
            <p:cNvPr id="197" name="CasellaDiTesto 196"/>
            <p:cNvSpPr txBox="1"/>
            <p:nvPr/>
          </p:nvSpPr>
          <p:spPr>
            <a:xfrm>
              <a:off x="4244025" y="6185476"/>
              <a:ext cx="2456694" cy="130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A</a:t>
              </a:r>
              <a:r>
                <a:rPr lang="it-IT" sz="1000" dirty="0">
                  <a:latin typeface="Arial Hebrew" charset="-79"/>
                  <a:ea typeface="Arial Hebrew" charset="-79"/>
                  <a:cs typeface="Arial Hebrew" charset="-79"/>
                </a:rPr>
                <a:t>ttività di consulenza e accompagnamento (2008-19)</a:t>
              </a:r>
              <a:endParaRPr lang="it-IT" sz="1000" dirty="0">
                <a:latin typeface="Arial Hebrew" charset="-79"/>
                <a:ea typeface="Arial Hebrew" charset="-79"/>
                <a:cs typeface="Arial Hebrew" charset="-79"/>
              </a:endParaRPr>
            </a:p>
          </p:txBody>
        </p:sp>
        <p:pic>
          <p:nvPicPr>
            <p:cNvPr id="198" name="Picture 6" descr="mmagine correlata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7796" y="6437817"/>
              <a:ext cx="139996" cy="223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po 2"/>
          <p:cNvGrpSpPr/>
          <p:nvPr/>
        </p:nvGrpSpPr>
        <p:grpSpPr>
          <a:xfrm>
            <a:off x="8440502" y="416009"/>
            <a:ext cx="3226268" cy="2881845"/>
            <a:chOff x="5020530" y="282477"/>
            <a:chExt cx="3226268" cy="2881845"/>
          </a:xfrm>
        </p:grpSpPr>
        <p:sp>
          <p:nvSpPr>
            <p:cNvPr id="1027" name="Rettangolo 1026"/>
            <p:cNvSpPr/>
            <p:nvPr/>
          </p:nvSpPr>
          <p:spPr>
            <a:xfrm>
              <a:off x="5331542" y="1152144"/>
              <a:ext cx="2861457" cy="303472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FFA25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246"/>
            </a:p>
          </p:txBody>
        </p:sp>
        <p:sp>
          <p:nvSpPr>
            <p:cNvPr id="109" name="CasellaDiTesto 108"/>
            <p:cNvSpPr txBox="1"/>
            <p:nvPr/>
          </p:nvSpPr>
          <p:spPr>
            <a:xfrm>
              <a:off x="6316326" y="1533106"/>
              <a:ext cx="193047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2354"/>
                </a:lnSpc>
              </a:pPr>
              <a:r>
                <a:rPr lang="it-IT" sz="2631" b="1" dirty="0">
                  <a:solidFill>
                    <a:schemeClr val="accent5">
                      <a:lumMod val="75000"/>
                    </a:schemeClr>
                  </a:solidFill>
                </a:rPr>
                <a:t>10 anni di impegno </a:t>
              </a:r>
            </a:p>
            <a:p>
              <a:pPr algn="r">
                <a:lnSpc>
                  <a:spcPts val="2354"/>
                </a:lnSpc>
              </a:pPr>
              <a:r>
                <a:rPr lang="it-IT" sz="2631" b="1" dirty="0">
                  <a:solidFill>
                    <a:schemeClr val="accent5">
                      <a:lumMod val="75000"/>
                    </a:schemeClr>
                  </a:solidFill>
                </a:rPr>
                <a:t>per il </a:t>
              </a:r>
              <a:r>
                <a:rPr lang="it-IT" sz="2631" b="1" dirty="0">
                  <a:solidFill>
                    <a:srgbClr val="C00000"/>
                  </a:solidFill>
                </a:rPr>
                <a:t>fundraising</a:t>
              </a:r>
            </a:p>
            <a:p>
              <a:pPr algn="r">
                <a:lnSpc>
                  <a:spcPts val="2354"/>
                </a:lnSpc>
              </a:pPr>
              <a:r>
                <a:rPr lang="it-IT" sz="2631" b="1" dirty="0">
                  <a:solidFill>
                    <a:srgbClr val="C00000"/>
                  </a:solidFill>
                </a:rPr>
                <a:t>culturale</a:t>
              </a:r>
              <a:endParaRPr lang="it-IT" sz="2631" b="1" dirty="0">
                <a:solidFill>
                  <a:srgbClr val="C00000"/>
                </a:solidFill>
              </a:endParaRPr>
            </a:p>
          </p:txBody>
        </p:sp>
        <p:pic>
          <p:nvPicPr>
            <p:cNvPr id="1025" name="Immagine 1024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6319" y="353117"/>
              <a:ext cx="677243" cy="661236"/>
            </a:xfrm>
            <a:prstGeom prst="rect">
              <a:avLst/>
            </a:prstGeom>
          </p:spPr>
        </p:pic>
        <p:pic>
          <p:nvPicPr>
            <p:cNvPr id="1029" name="Immagine 1028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020530" y="298753"/>
              <a:ext cx="977536" cy="1142138"/>
            </a:xfrm>
            <a:prstGeom prst="rect">
              <a:avLst/>
            </a:prstGeom>
          </p:spPr>
        </p:pic>
        <p:pic>
          <p:nvPicPr>
            <p:cNvPr id="1032" name="Picture 8" descr="'immagine puÃ² contenere: testo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8887" y="282477"/>
              <a:ext cx="835471" cy="835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2894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12"/>
          <a:stretch/>
        </p:blipFill>
        <p:spPr>
          <a:xfrm>
            <a:off x="1691599" y="269823"/>
            <a:ext cx="8521700" cy="579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8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79"/>
          <a:stretch/>
        </p:blipFill>
        <p:spPr>
          <a:xfrm>
            <a:off x="1993692" y="175846"/>
            <a:ext cx="8156748" cy="654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28468" y="1533681"/>
            <a:ext cx="53875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Siti internet</a:t>
            </a:r>
            <a:endParaRPr lang="it-IT" b="1" dirty="0" smtClean="0">
              <a:hlinkClick r:id="rId2"/>
            </a:endParaRPr>
          </a:p>
          <a:p>
            <a:r>
              <a:rPr lang="it-IT" dirty="0" smtClean="0">
                <a:hlinkClick r:id="rId2"/>
              </a:rPr>
              <a:t>www.biblioraising.it</a:t>
            </a:r>
            <a:endParaRPr lang="it-IT" dirty="0"/>
          </a:p>
          <a:p>
            <a:r>
              <a:rPr lang="it-IT" dirty="0" smtClean="0">
                <a:hlinkClick r:id="rId3"/>
              </a:rPr>
              <a:t>www.fundraisingperlacultura</a:t>
            </a:r>
            <a:endParaRPr lang="it-IT" dirty="0"/>
          </a:p>
          <a:p>
            <a:r>
              <a:rPr lang="it-IT" dirty="0" smtClean="0">
                <a:hlinkClick r:id="rId4"/>
              </a:rPr>
              <a:t>www.scuolafundraising.it</a:t>
            </a:r>
            <a:endParaRPr lang="it-IT" dirty="0" smtClean="0"/>
          </a:p>
          <a:p>
            <a:endParaRPr lang="it-IT" dirty="0"/>
          </a:p>
          <a:p>
            <a:r>
              <a:rPr lang="it-IT" b="1" dirty="0" smtClean="0"/>
              <a:t>Gruppo facebook</a:t>
            </a:r>
          </a:p>
          <a:p>
            <a:r>
              <a:rPr lang="it-IT" dirty="0" smtClean="0">
                <a:hlinkClick r:id="rId5"/>
              </a:rPr>
              <a:t>https://www.facebook.com/groups/gruppobiblioraising</a:t>
            </a:r>
            <a:endParaRPr lang="it-IT" dirty="0" smtClean="0"/>
          </a:p>
          <a:p>
            <a:endParaRPr lang="it-IT" dirty="0"/>
          </a:p>
          <a:p>
            <a:r>
              <a:rPr lang="it-IT" b="1" dirty="0" smtClean="0"/>
              <a:t>Pagine facebook</a:t>
            </a:r>
          </a:p>
          <a:p>
            <a:r>
              <a:rPr lang="it-IT" dirty="0" smtClean="0">
                <a:hlinkClick r:id="rId6"/>
              </a:rPr>
              <a:t>https://www.facebook.com/fundraisingperlacultura</a:t>
            </a:r>
            <a:endParaRPr lang="it-IT" dirty="0" smtClean="0"/>
          </a:p>
          <a:p>
            <a:r>
              <a:rPr lang="it-IT" dirty="0" smtClean="0">
                <a:hlinkClick r:id="rId7"/>
              </a:rPr>
              <a:t>https://www.facebook.com/scuolafundraising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328468" y="948906"/>
            <a:ext cx="3078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Per approfondire</a:t>
            </a:r>
            <a:endParaRPr lang="it-IT" sz="32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28468" y="4950001"/>
            <a:ext cx="4154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Grazie</a:t>
            </a:r>
          </a:p>
          <a:p>
            <a:r>
              <a:rPr lang="it-IT" sz="2200" i="1" dirty="0" err="1" smtClean="0"/>
              <a:t>m.coencagli@scuolafundraising.it</a:t>
            </a:r>
            <a:r>
              <a:rPr lang="it-IT" sz="2200" b="1" i="1" dirty="0" smtClean="0"/>
              <a:t>  </a:t>
            </a:r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366255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967</Words>
  <Application>Microsoft Macintosh PowerPoint</Application>
  <PresentationFormat>Widescreen</PresentationFormat>
  <Paragraphs>148</Paragraphs>
  <Slides>18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7" baseType="lpstr">
      <vt:lpstr>Arial Hebrew</vt:lpstr>
      <vt:lpstr>Calibri</vt:lpstr>
      <vt:lpstr>Calibri Light</vt:lpstr>
      <vt:lpstr>Mangal</vt:lpstr>
      <vt:lpstr>ＭＳ Ｐゴシック</vt:lpstr>
      <vt:lpstr>Tahoma</vt:lpstr>
      <vt:lpstr>Times New Roman</vt:lpstr>
      <vt:lpstr>Arial</vt:lpstr>
      <vt:lpstr>Tema di Office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Massimo Coen Cagli</dc:creator>
  <cp:lastModifiedBy>Massimo Coen Cagli</cp:lastModifiedBy>
  <cp:revision>6</cp:revision>
  <dcterms:created xsi:type="dcterms:W3CDTF">2020-12-11T08:23:44Z</dcterms:created>
  <dcterms:modified xsi:type="dcterms:W3CDTF">2020-12-11T09:35:01Z</dcterms:modified>
</cp:coreProperties>
</file>